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7" r:id="rId5"/>
  </p:sldIdLst>
  <p:sldSz cx="32918400" cy="32918400"/>
  <p:notesSz cx="7026275" cy="9312275"/>
  <p:defaultTextStyle>
    <a:defPPr>
      <a:defRPr lang="en-US"/>
    </a:defPPr>
    <a:lvl1pPr marL="0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1pPr>
    <a:lvl2pPr marL="1718690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2pPr>
    <a:lvl3pPr marL="3437379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3pPr>
    <a:lvl4pPr marL="5156069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4pPr>
    <a:lvl5pPr marL="6874759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5pPr>
    <a:lvl6pPr marL="8593447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6pPr>
    <a:lvl7pPr marL="10312138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7pPr>
    <a:lvl8pPr marL="12030827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8pPr>
    <a:lvl9pPr marL="13749517" algn="l" defTabSz="3437379" rtl="0" eaLnBrk="1" latinLnBrk="0" hangingPunct="1">
      <a:defRPr sz="68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98" userDrawn="1">
          <p15:clr>
            <a:srgbClr val="A4A3A4"/>
          </p15:clr>
        </p15:guide>
        <p15:guide id="2" orient="horz" pos="742" userDrawn="1">
          <p15:clr>
            <a:srgbClr val="A4A3A4"/>
          </p15:clr>
        </p15:guide>
        <p15:guide id="3" pos="16359" userDrawn="1">
          <p15:clr>
            <a:srgbClr val="A4A3A4"/>
          </p15:clr>
        </p15:guide>
        <p15:guide id="4" pos="4171" userDrawn="1">
          <p15:clr>
            <a:srgbClr val="A4A3A4"/>
          </p15:clr>
        </p15:guide>
        <p15:guide id="5" pos="310" userDrawn="1">
          <p15:clr>
            <a:srgbClr val="A4A3A4"/>
          </p15:clr>
        </p15:guide>
        <p15:guide id="6" pos="16559" userDrawn="1">
          <p15:clr>
            <a:srgbClr val="A4A3A4"/>
          </p15:clr>
        </p15:guide>
        <p15:guide id="7" pos="4371" userDrawn="1">
          <p15:clr>
            <a:srgbClr val="A4A3A4"/>
          </p15:clr>
        </p15:guide>
        <p15:guide id="10" pos="20426" userDrawn="1">
          <p15:clr>
            <a:srgbClr val="A4A3A4"/>
          </p15:clr>
        </p15:guide>
        <p15:guide id="11" pos="10405" userDrawn="1">
          <p15:clr>
            <a:srgbClr val="A4A3A4"/>
          </p15:clr>
        </p15:guide>
        <p15:guide id="12" pos="12482" userDrawn="1">
          <p15:clr>
            <a:srgbClr val="A4A3A4"/>
          </p15:clr>
        </p15:guide>
        <p15:guide id="13" pos="12295" userDrawn="1">
          <p15:clr>
            <a:srgbClr val="A4A3A4"/>
          </p15:clr>
        </p15:guide>
        <p15:guide id="14" pos="8432" userDrawn="1">
          <p15:clr>
            <a:srgbClr val="A4A3A4"/>
          </p15:clr>
        </p15:guide>
        <p15:guide id="15" pos="8231" userDrawn="1">
          <p15:clr>
            <a:srgbClr val="A4A3A4"/>
          </p15:clr>
        </p15:guide>
        <p15:guide id="16" pos="14313" userDrawn="1">
          <p15:clr>
            <a:srgbClr val="A4A3A4"/>
          </p15:clr>
        </p15:guide>
        <p15:guide id="17" pos="14522" userDrawn="1">
          <p15:clr>
            <a:srgbClr val="A4A3A4"/>
          </p15:clr>
        </p15:guide>
        <p15:guide id="18" pos="1747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748B32-6A0E-43E1-E066-41DA091EEA5A}" name="Jack Pike" initials="JP" userId="S::japike@ultragenyx.com::9310c915-4687-4d67-b89e-b09aef9cf4a7" providerId="AD"/>
  <p188:author id="{83A565C0-4602-FC74-9866-87924A7F8102}" name="Kariena Dill" initials="KD" userId="0f32011f0c606024" providerId="Windows Live"/>
  <p188:author id="{8AF344DC-C2F2-1F3A-8F67-B9569160F3B2}" name="Leanne Ward" initials="LW" userId="87408688dee7e9b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yla Marshall" initials="AM" lastIdx="2" clrIdx="0"/>
  <p:cmAuthor id="1" name="Betsy Kitchens" initials="BK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3DF"/>
    <a:srgbClr val="8AB738"/>
    <a:srgbClr val="ECEEE8"/>
    <a:srgbClr val="565656"/>
    <a:srgbClr val="42484B"/>
    <a:srgbClr val="78923C"/>
    <a:srgbClr val="E9DAE9"/>
    <a:srgbClr val="E9D5E9"/>
    <a:srgbClr val="32A1AA"/>
    <a:srgbClr val="FA9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3D78B-6005-4CD2-AFBC-B714155F4475}" v="1" dt="2024-03-11T13:52:40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5424" autoAdjust="0"/>
  </p:normalViewPr>
  <p:slideViewPr>
    <p:cSldViewPr snapToGrid="0" snapToObjects="1">
      <p:cViewPr>
        <p:scale>
          <a:sx n="75" d="100"/>
          <a:sy n="75" d="100"/>
        </p:scale>
        <p:origin x="-5028" y="-10764"/>
      </p:cViewPr>
      <p:guideLst>
        <p:guide orient="horz" pos="20298"/>
        <p:guide orient="horz" pos="742"/>
        <p:guide pos="16359"/>
        <p:guide pos="4171"/>
        <p:guide pos="310"/>
        <p:guide pos="16559"/>
        <p:guide pos="4371"/>
        <p:guide pos="20426"/>
        <p:guide pos="10405"/>
        <p:guide pos="12482"/>
        <p:guide pos="12295"/>
        <p:guide pos="8432"/>
        <p:guide pos="8231"/>
        <p:guide pos="14313"/>
        <p:guide pos="14522"/>
        <p:guide pos="17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Pike" userId="9310c915-4687-4d67-b89e-b09aef9cf4a7" providerId="ADAL" clId="{1B73D78B-6005-4CD2-AFBC-B714155F4475}"/>
    <pc:docChg chg="modSld">
      <pc:chgData name="Jack Pike" userId="9310c915-4687-4d67-b89e-b09aef9cf4a7" providerId="ADAL" clId="{1B73D78B-6005-4CD2-AFBC-B714155F4475}" dt="2024-03-11T14:00:58.067" v="420" actId="14100"/>
      <pc:docMkLst>
        <pc:docMk/>
      </pc:docMkLst>
      <pc:sldChg chg="modSp mod">
        <pc:chgData name="Jack Pike" userId="9310c915-4687-4d67-b89e-b09aef9cf4a7" providerId="ADAL" clId="{1B73D78B-6005-4CD2-AFBC-B714155F4475}" dt="2024-03-11T14:00:58.067" v="420" actId="14100"/>
        <pc:sldMkLst>
          <pc:docMk/>
          <pc:sldMk cId="2954604650" sldId="267"/>
        </pc:sldMkLst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3" creationId="{18962C40-B354-8B2B-53EA-2807FC16DFCB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5" creationId="{44E5CB53-F2F6-BCDD-6FE3-84AB57F3420F}"/>
          </ac:spMkLst>
        </pc:spChg>
        <pc:spChg chg="mod">
          <ac:chgData name="Jack Pike" userId="9310c915-4687-4d67-b89e-b09aef9cf4a7" providerId="ADAL" clId="{1B73D78B-6005-4CD2-AFBC-B714155F4475}" dt="2024-03-11T13:55:43.730" v="261" actId="1035"/>
          <ac:spMkLst>
            <pc:docMk/>
            <pc:sldMk cId="2954604650" sldId="267"/>
            <ac:spMk id="12" creationId="{43354F29-B5B2-B30A-250B-BAA81F8B26B2}"/>
          </ac:spMkLst>
        </pc:spChg>
        <pc:spChg chg="mod">
          <ac:chgData name="Jack Pike" userId="9310c915-4687-4d67-b89e-b09aef9cf4a7" providerId="ADAL" clId="{1B73D78B-6005-4CD2-AFBC-B714155F4475}" dt="2024-03-11T13:58:09.688" v="347" actId="255"/>
          <ac:spMkLst>
            <pc:docMk/>
            <pc:sldMk cId="2954604650" sldId="267"/>
            <ac:spMk id="13" creationId="{CD486402-0953-0311-9771-704BC48AA4A9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14" creationId="{31B70348-3F0F-61BE-30BE-9FE376E40029}"/>
          </ac:spMkLst>
        </pc:spChg>
        <pc:spChg chg="mod">
          <ac:chgData name="Jack Pike" userId="9310c915-4687-4d67-b89e-b09aef9cf4a7" providerId="ADAL" clId="{1B73D78B-6005-4CD2-AFBC-B714155F4475}" dt="2024-03-11T13:57:11.661" v="318" actId="1036"/>
          <ac:spMkLst>
            <pc:docMk/>
            <pc:sldMk cId="2954604650" sldId="267"/>
            <ac:spMk id="17" creationId="{DC502A8E-9381-4D61-B582-855C6015C2F5}"/>
          </ac:spMkLst>
        </pc:spChg>
        <pc:spChg chg="mod">
          <ac:chgData name="Jack Pike" userId="9310c915-4687-4d67-b89e-b09aef9cf4a7" providerId="ADAL" clId="{1B73D78B-6005-4CD2-AFBC-B714155F4475}" dt="2024-03-11T13:58:32.790" v="369" actId="255"/>
          <ac:spMkLst>
            <pc:docMk/>
            <pc:sldMk cId="2954604650" sldId="267"/>
            <ac:spMk id="18" creationId="{1C753CF0-7219-5878-76B8-9700A41FC98F}"/>
          </ac:spMkLst>
        </pc:spChg>
        <pc:spChg chg="mod">
          <ac:chgData name="Jack Pike" userId="9310c915-4687-4d67-b89e-b09aef9cf4a7" providerId="ADAL" clId="{1B73D78B-6005-4CD2-AFBC-B714155F4475}" dt="2024-03-11T13:55:02.674" v="219" actId="1035"/>
          <ac:spMkLst>
            <pc:docMk/>
            <pc:sldMk cId="2954604650" sldId="267"/>
            <ac:spMk id="19" creationId="{EAC17696-CEC3-A362-718B-9A370E424350}"/>
          </ac:spMkLst>
        </pc:spChg>
        <pc:spChg chg="mod">
          <ac:chgData name="Jack Pike" userId="9310c915-4687-4d67-b89e-b09aef9cf4a7" providerId="ADAL" clId="{1B73D78B-6005-4CD2-AFBC-B714155F4475}" dt="2024-03-11T13:55:02.674" v="219" actId="1035"/>
          <ac:spMkLst>
            <pc:docMk/>
            <pc:sldMk cId="2954604650" sldId="267"/>
            <ac:spMk id="20" creationId="{0C9ADEDF-0DF4-613A-3304-755C316C5749}"/>
          </ac:spMkLst>
        </pc:spChg>
        <pc:spChg chg="mod">
          <ac:chgData name="Jack Pike" userId="9310c915-4687-4d67-b89e-b09aef9cf4a7" providerId="ADAL" clId="{1B73D78B-6005-4CD2-AFBC-B714155F4475}" dt="2024-03-11T13:57:57.480" v="346" actId="1036"/>
          <ac:spMkLst>
            <pc:docMk/>
            <pc:sldMk cId="2954604650" sldId="267"/>
            <ac:spMk id="21" creationId="{B22520A9-ED73-B9EB-CB75-9A1A503E583D}"/>
          </ac:spMkLst>
        </pc:spChg>
        <pc:spChg chg="mod">
          <ac:chgData name="Jack Pike" userId="9310c915-4687-4d67-b89e-b09aef9cf4a7" providerId="ADAL" clId="{1B73D78B-6005-4CD2-AFBC-B714155F4475}" dt="2024-03-11T13:59:12.551" v="410" actId="14100"/>
          <ac:spMkLst>
            <pc:docMk/>
            <pc:sldMk cId="2954604650" sldId="267"/>
            <ac:spMk id="23" creationId="{46798D24-E211-1D19-5DDF-F884128D9D27}"/>
          </ac:spMkLst>
        </pc:spChg>
        <pc:spChg chg="mod">
          <ac:chgData name="Jack Pike" userId="9310c915-4687-4d67-b89e-b09aef9cf4a7" providerId="ADAL" clId="{1B73D78B-6005-4CD2-AFBC-B714155F4475}" dt="2024-03-11T14:00:33.051" v="419" actId="20577"/>
          <ac:spMkLst>
            <pc:docMk/>
            <pc:sldMk cId="2954604650" sldId="267"/>
            <ac:spMk id="24" creationId="{99C12DD5-6145-6379-4099-82E7BFC5A706}"/>
          </ac:spMkLst>
        </pc:spChg>
        <pc:spChg chg="mod">
          <ac:chgData name="Jack Pike" userId="9310c915-4687-4d67-b89e-b09aef9cf4a7" providerId="ADAL" clId="{1B73D78B-6005-4CD2-AFBC-B714155F4475}" dt="2024-03-11T13:58:48.655" v="387" actId="1037"/>
          <ac:spMkLst>
            <pc:docMk/>
            <pc:sldMk cId="2954604650" sldId="267"/>
            <ac:spMk id="25" creationId="{1CFE7E89-BD9F-1BC9-750E-54B49B1D9AF5}"/>
          </ac:spMkLst>
        </pc:spChg>
        <pc:spChg chg="mod">
          <ac:chgData name="Jack Pike" userId="9310c915-4687-4d67-b89e-b09aef9cf4a7" providerId="ADAL" clId="{1B73D78B-6005-4CD2-AFBC-B714155F4475}" dt="2024-03-11T13:58:48.655" v="387" actId="1037"/>
          <ac:spMkLst>
            <pc:docMk/>
            <pc:sldMk cId="2954604650" sldId="267"/>
            <ac:spMk id="26" creationId="{CB0C129D-4284-8517-77F4-125B66B455F8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28" creationId="{9C0ED050-C6F0-873E-3705-81787602AF6C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29" creationId="{0E18408D-0DFD-0965-5941-FDB2FEC4E622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34" creationId="{20049126-BA61-2047-4170-F7E755C0CAF0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35" creationId="{1AAD092F-F523-E475-3B34-903320090A4B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36" creationId="{DD386FB0-FD6F-B1AA-C60A-BDC9180E039D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37" creationId="{1B30862C-6806-35BA-578E-D4B8F6F5EF8C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38" creationId="{D0CFAAE4-BF2D-58F3-1C9D-6D907823DE55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40" creationId="{5FC37307-B796-7180-309F-C1C94000F3B7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41" creationId="{0624A2D7-3D94-B141-F169-6F47AEE87FE9}"/>
          </ac:spMkLst>
        </pc:spChg>
        <pc:spChg chg="mod">
          <ac:chgData name="Jack Pike" userId="9310c915-4687-4d67-b89e-b09aef9cf4a7" providerId="ADAL" clId="{1B73D78B-6005-4CD2-AFBC-B714155F4475}" dt="2024-03-11T13:58:25.133" v="368" actId="1036"/>
          <ac:spMkLst>
            <pc:docMk/>
            <pc:sldMk cId="2954604650" sldId="267"/>
            <ac:spMk id="42" creationId="{D7FB70C0-C810-70AA-CF57-4E59EC132F7E}"/>
          </ac:spMkLst>
        </pc:spChg>
        <pc:spChg chg="mod">
          <ac:chgData name="Jack Pike" userId="9310c915-4687-4d67-b89e-b09aef9cf4a7" providerId="ADAL" clId="{1B73D78B-6005-4CD2-AFBC-B714155F4475}" dt="2024-03-11T13:59:38.328" v="413" actId="255"/>
          <ac:spMkLst>
            <pc:docMk/>
            <pc:sldMk cId="2954604650" sldId="267"/>
            <ac:spMk id="63" creationId="{6822E031-055D-1A3F-52C9-9833785BA549}"/>
          </ac:spMkLst>
        </pc:spChg>
        <pc:spChg chg="mod">
          <ac:chgData name="Jack Pike" userId="9310c915-4687-4d67-b89e-b09aef9cf4a7" providerId="ADAL" clId="{1B73D78B-6005-4CD2-AFBC-B714155F4475}" dt="2024-03-11T13:52:57.604" v="26" actId="1035"/>
          <ac:spMkLst>
            <pc:docMk/>
            <pc:sldMk cId="2954604650" sldId="267"/>
            <ac:spMk id="175" creationId="{263439B9-2551-234C-8367-8787F4DA3894}"/>
          </ac:spMkLst>
        </pc:spChg>
        <pc:spChg chg="mod">
          <ac:chgData name="Jack Pike" userId="9310c915-4687-4d67-b89e-b09aef9cf4a7" providerId="ADAL" clId="{1B73D78B-6005-4CD2-AFBC-B714155F4475}" dt="2024-03-11T13:53:16.243" v="65" actId="1035"/>
          <ac:spMkLst>
            <pc:docMk/>
            <pc:sldMk cId="2954604650" sldId="267"/>
            <ac:spMk id="176" creationId="{6E9F6706-1B80-7D43-A8DD-0A728A72E351}"/>
          </ac:spMkLst>
        </pc:spChg>
        <pc:spChg chg="mod">
          <ac:chgData name="Jack Pike" userId="9310c915-4687-4d67-b89e-b09aef9cf4a7" providerId="ADAL" clId="{1B73D78B-6005-4CD2-AFBC-B714155F4475}" dt="2024-03-11T13:53:34.688" v="72" actId="1035"/>
          <ac:spMkLst>
            <pc:docMk/>
            <pc:sldMk cId="2954604650" sldId="267"/>
            <ac:spMk id="177" creationId="{30562F1F-5F64-8346-9F52-5922CCFEA7E2}"/>
          </ac:spMkLst>
        </pc:spChg>
        <pc:spChg chg="mod">
          <ac:chgData name="Jack Pike" userId="9310c915-4687-4d67-b89e-b09aef9cf4a7" providerId="ADAL" clId="{1B73D78B-6005-4CD2-AFBC-B714155F4475}" dt="2024-03-11T13:55:25.341" v="237" actId="1035"/>
          <ac:spMkLst>
            <pc:docMk/>
            <pc:sldMk cId="2954604650" sldId="267"/>
            <ac:spMk id="217" creationId="{824B2CA5-0A90-4E46-843D-163FB20BE571}"/>
          </ac:spMkLst>
        </pc:spChg>
        <pc:spChg chg="mod">
          <ac:chgData name="Jack Pike" userId="9310c915-4687-4d67-b89e-b09aef9cf4a7" providerId="ADAL" clId="{1B73D78B-6005-4CD2-AFBC-B714155F4475}" dt="2024-03-11T13:57:57.480" v="346" actId="1036"/>
          <ac:spMkLst>
            <pc:docMk/>
            <pc:sldMk cId="2954604650" sldId="267"/>
            <ac:spMk id="218" creationId="{8F35D5B6-3C4C-EF46-B4EF-51D36C26D2E5}"/>
          </ac:spMkLst>
        </pc:spChg>
        <pc:spChg chg="mod">
          <ac:chgData name="Jack Pike" userId="9310c915-4687-4d67-b89e-b09aef9cf4a7" providerId="ADAL" clId="{1B73D78B-6005-4CD2-AFBC-B714155F4475}" dt="2024-03-11T13:57:57.480" v="346" actId="1036"/>
          <ac:spMkLst>
            <pc:docMk/>
            <pc:sldMk cId="2954604650" sldId="267"/>
            <ac:spMk id="231" creationId="{E23794DE-C3DE-904E-9993-966D26093533}"/>
          </ac:spMkLst>
        </pc:spChg>
        <pc:spChg chg="mod">
          <ac:chgData name="Jack Pike" userId="9310c915-4687-4d67-b89e-b09aef9cf4a7" providerId="ADAL" clId="{1B73D78B-6005-4CD2-AFBC-B714155F4475}" dt="2024-03-11T13:59:46.720" v="414" actId="255"/>
          <ac:spMkLst>
            <pc:docMk/>
            <pc:sldMk cId="2954604650" sldId="267"/>
            <ac:spMk id="512" creationId="{65E29262-8D40-2166-437C-C94DE0C89FC8}"/>
          </ac:spMkLst>
        </pc:spChg>
        <pc:spChg chg="mod">
          <ac:chgData name="Jack Pike" userId="9310c915-4687-4d67-b89e-b09aef9cf4a7" providerId="ADAL" clId="{1B73D78B-6005-4CD2-AFBC-B714155F4475}" dt="2024-03-11T13:59:34.506" v="412" actId="255"/>
          <ac:spMkLst>
            <pc:docMk/>
            <pc:sldMk cId="2954604650" sldId="267"/>
            <ac:spMk id="515" creationId="{4F3E70E3-E9A3-636C-81D5-A06FA013B725}"/>
          </ac:spMkLst>
        </pc:spChg>
        <pc:spChg chg="mod">
          <ac:chgData name="Jack Pike" userId="9310c915-4687-4d67-b89e-b09aef9cf4a7" providerId="ADAL" clId="{1B73D78B-6005-4CD2-AFBC-B714155F4475}" dt="2024-03-11T13:59:52.926" v="416" actId="403"/>
          <ac:spMkLst>
            <pc:docMk/>
            <pc:sldMk cId="2954604650" sldId="267"/>
            <ac:spMk id="516" creationId="{D6DE0DF7-2D93-064A-B9F4-D6C2EC151D0F}"/>
          </ac:spMkLst>
        </pc:spChg>
        <pc:spChg chg="mod">
          <ac:chgData name="Jack Pike" userId="9310c915-4687-4d67-b89e-b09aef9cf4a7" providerId="ADAL" clId="{1B73D78B-6005-4CD2-AFBC-B714155F4475}" dt="2024-03-11T13:59:27.717" v="411" actId="255"/>
          <ac:spMkLst>
            <pc:docMk/>
            <pc:sldMk cId="2954604650" sldId="267"/>
            <ac:spMk id="518" creationId="{F7CD27BA-234D-84B9-1909-61AF86AC13C2}"/>
          </ac:spMkLst>
        </pc:spChg>
        <pc:spChg chg="mod">
          <ac:chgData name="Jack Pike" userId="9310c915-4687-4d67-b89e-b09aef9cf4a7" providerId="ADAL" clId="{1B73D78B-6005-4CD2-AFBC-B714155F4475}" dt="2024-03-11T13:59:50.370" v="415" actId="403"/>
          <ac:spMkLst>
            <pc:docMk/>
            <pc:sldMk cId="2954604650" sldId="267"/>
            <ac:spMk id="519" creationId="{AFC1B04E-2088-0F6E-2E37-01ADA60BF507}"/>
          </ac:spMkLst>
        </pc:spChg>
        <pc:spChg chg="mod">
          <ac:chgData name="Jack Pike" userId="9310c915-4687-4d67-b89e-b09aef9cf4a7" providerId="ADAL" clId="{1B73D78B-6005-4CD2-AFBC-B714155F4475}" dt="2024-03-11T13:57:57.480" v="346" actId="1036"/>
          <ac:spMkLst>
            <pc:docMk/>
            <pc:sldMk cId="2954604650" sldId="267"/>
            <ac:spMk id="520" creationId="{90230A5B-C288-D654-1900-54F3B1E57B83}"/>
          </ac:spMkLst>
        </pc:spChg>
        <pc:spChg chg="mod">
          <ac:chgData name="Jack Pike" userId="9310c915-4687-4d67-b89e-b09aef9cf4a7" providerId="ADAL" clId="{1B73D78B-6005-4CD2-AFBC-B714155F4475}" dt="2024-03-11T13:55:02.674" v="219" actId="1035"/>
          <ac:spMkLst>
            <pc:docMk/>
            <pc:sldMk cId="2954604650" sldId="267"/>
            <ac:spMk id="522" creationId="{32F2D3B0-A67A-2234-54AB-29C7815AEFD8}"/>
          </ac:spMkLst>
        </pc:spChg>
        <pc:spChg chg="mod">
          <ac:chgData name="Jack Pike" userId="9310c915-4687-4d67-b89e-b09aef9cf4a7" providerId="ADAL" clId="{1B73D78B-6005-4CD2-AFBC-B714155F4475}" dt="2024-03-11T13:54:10.993" v="145" actId="1036"/>
          <ac:spMkLst>
            <pc:docMk/>
            <pc:sldMk cId="2954604650" sldId="267"/>
            <ac:spMk id="625" creationId="{B5FBBE7A-730C-CE40-9D71-3DABFCEEFA26}"/>
          </ac:spMkLst>
        </pc:spChg>
        <pc:spChg chg="mod">
          <ac:chgData name="Jack Pike" userId="9310c915-4687-4d67-b89e-b09aef9cf4a7" providerId="ADAL" clId="{1B73D78B-6005-4CD2-AFBC-B714155F4475}" dt="2024-03-11T14:00:58.067" v="420" actId="14100"/>
          <ac:spMkLst>
            <pc:docMk/>
            <pc:sldMk cId="2954604650" sldId="267"/>
            <ac:spMk id="885" creationId="{4B7BD0B4-BE24-D04C-8D77-B0DC3F57BDAD}"/>
          </ac:spMkLst>
        </pc:spChg>
        <pc:spChg chg="mod">
          <ac:chgData name="Jack Pike" userId="9310c915-4687-4d67-b89e-b09aef9cf4a7" providerId="ADAL" clId="{1B73D78B-6005-4CD2-AFBC-B714155F4475}" dt="2024-03-11T13:57:45.540" v="340" actId="255"/>
          <ac:spMkLst>
            <pc:docMk/>
            <pc:sldMk cId="2954604650" sldId="267"/>
            <ac:spMk id="886" creationId="{4B9C1988-88DD-7A44-BC0C-C2B26023B378}"/>
          </ac:spMkLst>
        </pc:spChg>
        <pc:spChg chg="mod">
          <ac:chgData name="Jack Pike" userId="9310c915-4687-4d67-b89e-b09aef9cf4a7" providerId="ADAL" clId="{1B73D78B-6005-4CD2-AFBC-B714155F4475}" dt="2024-03-11T13:56:10.365" v="285" actId="255"/>
          <ac:spMkLst>
            <pc:docMk/>
            <pc:sldMk cId="2954604650" sldId="267"/>
            <ac:spMk id="887" creationId="{E6594130-5DA7-2541-9200-39A31CFA4207}"/>
          </ac:spMkLst>
        </pc:spChg>
        <pc:spChg chg="mod">
          <ac:chgData name="Jack Pike" userId="9310c915-4687-4d67-b89e-b09aef9cf4a7" providerId="ADAL" clId="{1B73D78B-6005-4CD2-AFBC-B714155F4475}" dt="2024-03-11T13:57:57.480" v="346" actId="1036"/>
          <ac:spMkLst>
            <pc:docMk/>
            <pc:sldMk cId="2954604650" sldId="267"/>
            <ac:spMk id="888" creationId="{E9686552-8B18-F74D-A67C-0C4702426283}"/>
          </ac:spMkLst>
        </pc:spChg>
        <pc:spChg chg="mod">
          <ac:chgData name="Jack Pike" userId="9310c915-4687-4d67-b89e-b09aef9cf4a7" providerId="ADAL" clId="{1B73D78B-6005-4CD2-AFBC-B714155F4475}" dt="2024-03-11T13:53:48.299" v="89" actId="6549"/>
          <ac:spMkLst>
            <pc:docMk/>
            <pc:sldMk cId="2954604650" sldId="267"/>
            <ac:spMk id="891" creationId="{BF403971-3D13-0041-AD88-1FC53D1A3445}"/>
          </ac:spMkLst>
        </pc:spChg>
        <pc:grpChg chg="mod">
          <ac:chgData name="Jack Pike" userId="9310c915-4687-4d67-b89e-b09aef9cf4a7" providerId="ADAL" clId="{1B73D78B-6005-4CD2-AFBC-B714155F4475}" dt="2024-03-11T13:55:02.674" v="219" actId="1035"/>
          <ac:grpSpMkLst>
            <pc:docMk/>
            <pc:sldMk cId="2954604650" sldId="267"/>
            <ac:grpSpMk id="2" creationId="{C9DF1DF5-137E-7BD7-023A-075F21514868}"/>
          </ac:grpSpMkLst>
        </pc:grpChg>
        <pc:grpChg chg="mod">
          <ac:chgData name="Jack Pike" userId="9310c915-4687-4d67-b89e-b09aef9cf4a7" providerId="ADAL" clId="{1B73D78B-6005-4CD2-AFBC-B714155F4475}" dt="2024-03-11T13:55:02.674" v="219" actId="1035"/>
          <ac:grpSpMkLst>
            <pc:docMk/>
            <pc:sldMk cId="2954604650" sldId="267"/>
            <ac:grpSpMk id="4" creationId="{94743912-BA04-569F-A670-B67CDCE72B40}"/>
          </ac:grpSpMkLst>
        </pc:grpChg>
        <pc:grpChg chg="mod">
          <ac:chgData name="Jack Pike" userId="9310c915-4687-4d67-b89e-b09aef9cf4a7" providerId="ADAL" clId="{1B73D78B-6005-4CD2-AFBC-B714155F4475}" dt="2024-03-11T13:57:31.938" v="339" actId="1035"/>
          <ac:grpSpMkLst>
            <pc:docMk/>
            <pc:sldMk cId="2954604650" sldId="267"/>
            <ac:grpSpMk id="7" creationId="{6CBFB3D0-5D46-7796-4CA5-CE564F7986AB}"/>
          </ac:grpSpMkLst>
        </pc:grpChg>
        <pc:grpChg chg="mod">
          <ac:chgData name="Jack Pike" userId="9310c915-4687-4d67-b89e-b09aef9cf4a7" providerId="ADAL" clId="{1B73D78B-6005-4CD2-AFBC-B714155F4475}" dt="2024-03-11T13:55:02.674" v="219" actId="1035"/>
          <ac:grpSpMkLst>
            <pc:docMk/>
            <pc:sldMk cId="2954604650" sldId="267"/>
            <ac:grpSpMk id="521" creationId="{B5EDBAD3-D207-7730-35DB-16DBA4D8EA1E}"/>
          </ac:grpSpMkLst>
        </pc:grpChg>
        <pc:graphicFrameChg chg="mod">
          <ac:chgData name="Jack Pike" userId="9310c915-4687-4d67-b89e-b09aef9cf4a7" providerId="ADAL" clId="{1B73D78B-6005-4CD2-AFBC-B714155F4475}" dt="2024-03-11T13:55:02.674" v="219" actId="1035"/>
          <ac:graphicFrameMkLst>
            <pc:docMk/>
            <pc:sldMk cId="2954604650" sldId="267"/>
            <ac:graphicFrameMk id="39" creationId="{B1177231-2FC8-139A-C8B1-A3DFEE95A6CD}"/>
          </ac:graphicFrameMkLst>
        </pc:graphicFrameChg>
        <pc:picChg chg="mod">
          <ac:chgData name="Jack Pike" userId="9310c915-4687-4d67-b89e-b09aef9cf4a7" providerId="ADAL" clId="{1B73D78B-6005-4CD2-AFBC-B714155F4475}" dt="2024-03-11T13:55:43.730" v="261" actId="1035"/>
          <ac:picMkLst>
            <pc:docMk/>
            <pc:sldMk cId="2954604650" sldId="267"/>
            <ac:picMk id="45" creationId="{E5590680-3789-2C63-A603-D04231AC49CE}"/>
          </ac:picMkLst>
        </pc:picChg>
        <pc:cxnChg chg="mod">
          <ac:chgData name="Jack Pike" userId="9310c915-4687-4d67-b89e-b09aef9cf4a7" providerId="ADAL" clId="{1B73D78B-6005-4CD2-AFBC-B714155F4475}" dt="2024-03-11T13:58:25.133" v="368" actId="1036"/>
          <ac:cxnSpMkLst>
            <pc:docMk/>
            <pc:sldMk cId="2954604650" sldId="267"/>
            <ac:cxnSpMk id="16" creationId="{A0732EF5-B7AE-6FB3-9328-5485DF2009D9}"/>
          </ac:cxnSpMkLst>
        </pc:cxnChg>
        <pc:cxnChg chg="mod">
          <ac:chgData name="Jack Pike" userId="9310c915-4687-4d67-b89e-b09aef9cf4a7" providerId="ADAL" clId="{1B73D78B-6005-4CD2-AFBC-B714155F4475}" dt="2024-03-11T13:58:25.133" v="368" actId="1036"/>
          <ac:cxnSpMkLst>
            <pc:docMk/>
            <pc:sldMk cId="2954604650" sldId="267"/>
            <ac:cxnSpMk id="27" creationId="{D96C5012-FF44-BBB0-16B2-6D4DE2C2C16B}"/>
          </ac:cxnSpMkLst>
        </pc:cxnChg>
        <pc:cxnChg chg="mod">
          <ac:chgData name="Jack Pike" userId="9310c915-4687-4d67-b89e-b09aef9cf4a7" providerId="ADAL" clId="{1B73D78B-6005-4CD2-AFBC-B714155F4475}" dt="2024-03-11T13:58:25.133" v="368" actId="1036"/>
          <ac:cxnSpMkLst>
            <pc:docMk/>
            <pc:sldMk cId="2954604650" sldId="267"/>
            <ac:cxnSpMk id="30" creationId="{0C9195E4-8E68-AC90-D463-F76138207D12}"/>
          </ac:cxnSpMkLst>
        </pc:cxnChg>
        <pc:cxnChg chg="mod">
          <ac:chgData name="Jack Pike" userId="9310c915-4687-4d67-b89e-b09aef9cf4a7" providerId="ADAL" clId="{1B73D78B-6005-4CD2-AFBC-B714155F4475}" dt="2024-03-11T13:58:25.133" v="368" actId="1036"/>
          <ac:cxnSpMkLst>
            <pc:docMk/>
            <pc:sldMk cId="2954604650" sldId="267"/>
            <ac:cxnSpMk id="31" creationId="{7D991C5C-9429-BFE8-0AF8-D2F1259807EF}"/>
          </ac:cxnSpMkLst>
        </pc:cxnChg>
        <pc:cxnChg chg="mod">
          <ac:chgData name="Jack Pike" userId="9310c915-4687-4d67-b89e-b09aef9cf4a7" providerId="ADAL" clId="{1B73D78B-6005-4CD2-AFBC-B714155F4475}" dt="2024-03-11T13:58:25.133" v="368" actId="1036"/>
          <ac:cxnSpMkLst>
            <pc:docMk/>
            <pc:sldMk cId="2954604650" sldId="267"/>
            <ac:cxnSpMk id="32" creationId="{E8C06E7D-5629-0DC2-5FE7-6DC88E160A97}"/>
          </ac:cxnSpMkLst>
        </pc:cxnChg>
        <pc:cxnChg chg="mod">
          <ac:chgData name="Jack Pike" userId="9310c915-4687-4d67-b89e-b09aef9cf4a7" providerId="ADAL" clId="{1B73D78B-6005-4CD2-AFBC-B714155F4475}" dt="2024-03-11T13:58:25.133" v="368" actId="1036"/>
          <ac:cxnSpMkLst>
            <pc:docMk/>
            <pc:sldMk cId="2954604650" sldId="267"/>
            <ac:cxnSpMk id="33" creationId="{8350B28C-DDAA-25A6-B5D7-A40DF0E88EC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7" tIns="46674" rIns="93347" bIns="466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7" tIns="46674" rIns="93347" bIns="46674" rtlCol="0"/>
          <a:lstStyle>
            <a:lvl1pPr algn="r">
              <a:defRPr sz="1200"/>
            </a:lvl1pPr>
          </a:lstStyle>
          <a:p>
            <a:fld id="{08A0ABE4-AE18-4629-8914-F641FA1F657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6888" y="698500"/>
            <a:ext cx="349250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7" tIns="46674" rIns="93347" bIns="466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47" tIns="46674" rIns="93347" bIns="466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7" tIns="46674" rIns="93347" bIns="466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7" tIns="46674" rIns="93347" bIns="46674" rtlCol="0" anchor="b"/>
          <a:lstStyle>
            <a:lvl1pPr algn="r">
              <a:defRPr sz="1200"/>
            </a:lvl1pPr>
          </a:lstStyle>
          <a:p>
            <a:fld id="{AFD71A94-8D5B-4DAC-8170-EB79C9907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9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1pPr>
    <a:lvl2pPr marL="1718690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2pPr>
    <a:lvl3pPr marL="3437379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3pPr>
    <a:lvl4pPr marL="5156069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4pPr>
    <a:lvl5pPr marL="6874759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5pPr>
    <a:lvl6pPr marL="8593447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6pPr>
    <a:lvl7pPr marL="10312138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7pPr>
    <a:lvl8pPr marL="12030827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8pPr>
    <a:lvl9pPr marL="13749517" algn="l" defTabSz="3437379" rtl="0" eaLnBrk="1" latinLnBrk="0" hangingPunct="1">
      <a:defRPr sz="45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3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91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1946234" rtl="0" eaLnBrk="1" latinLnBrk="0" hangingPunct="1">
        <a:spcBef>
          <a:spcPct val="0"/>
        </a:spcBef>
        <a:buNone/>
        <a:defRPr sz="4799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729837" indent="-729837" algn="l" defTabSz="194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6763" kern="1200">
          <a:solidFill>
            <a:schemeClr val="tx1"/>
          </a:solidFill>
          <a:latin typeface="+mn-lt"/>
          <a:ea typeface="+mn-ea"/>
          <a:cs typeface="+mn-cs"/>
        </a:defRPr>
      </a:lvl1pPr>
      <a:lvl2pPr marL="1581315" indent="-608198" algn="l" defTabSz="1946234" rtl="0" eaLnBrk="1" latinLnBrk="0" hangingPunct="1">
        <a:spcBef>
          <a:spcPct val="20000"/>
        </a:spcBef>
        <a:buFont typeface="Arial" panose="020B0604020202020204" pitchFamily="34" charset="0"/>
        <a:buChar char="–"/>
        <a:defRPr sz="5945" kern="1200">
          <a:solidFill>
            <a:schemeClr val="tx1"/>
          </a:solidFill>
          <a:latin typeface="+mn-lt"/>
          <a:ea typeface="+mn-ea"/>
          <a:cs typeface="+mn-cs"/>
        </a:defRPr>
      </a:lvl2pPr>
      <a:lvl3pPr marL="2432793" indent="-486559" algn="l" defTabSz="194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5072" kern="1200">
          <a:solidFill>
            <a:schemeClr val="tx1"/>
          </a:solidFill>
          <a:latin typeface="+mn-lt"/>
          <a:ea typeface="+mn-ea"/>
          <a:cs typeface="+mn-cs"/>
        </a:defRPr>
      </a:lvl3pPr>
      <a:lvl4pPr marL="3405911" indent="-486559" algn="l" defTabSz="1946234" rtl="0" eaLnBrk="1" latinLnBrk="0" hangingPunct="1">
        <a:spcBef>
          <a:spcPct val="20000"/>
        </a:spcBef>
        <a:buFont typeface="Arial" panose="020B0604020202020204" pitchFamily="34" charset="0"/>
        <a:buChar char="–"/>
        <a:defRPr sz="4254" kern="1200">
          <a:solidFill>
            <a:schemeClr val="tx1"/>
          </a:solidFill>
          <a:latin typeface="+mn-lt"/>
          <a:ea typeface="+mn-ea"/>
          <a:cs typeface="+mn-cs"/>
        </a:defRPr>
      </a:lvl4pPr>
      <a:lvl5pPr marL="4379027" indent="-486559" algn="l" defTabSz="1946234" rtl="0" eaLnBrk="1" latinLnBrk="0" hangingPunct="1">
        <a:spcBef>
          <a:spcPct val="20000"/>
        </a:spcBef>
        <a:buFont typeface="Arial" panose="020B0604020202020204" pitchFamily="34" charset="0"/>
        <a:buChar char="»"/>
        <a:defRPr sz="4254" kern="1200">
          <a:solidFill>
            <a:schemeClr val="tx1"/>
          </a:solidFill>
          <a:latin typeface="+mn-lt"/>
          <a:ea typeface="+mn-ea"/>
          <a:cs typeface="+mn-cs"/>
        </a:defRPr>
      </a:lvl5pPr>
      <a:lvl6pPr marL="5352144" indent="-486559" algn="l" defTabSz="194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4" kern="1200">
          <a:solidFill>
            <a:schemeClr val="tx1"/>
          </a:solidFill>
          <a:latin typeface="+mn-lt"/>
          <a:ea typeface="+mn-ea"/>
          <a:cs typeface="+mn-cs"/>
        </a:defRPr>
      </a:lvl6pPr>
      <a:lvl7pPr marL="6325261" indent="-486559" algn="l" defTabSz="194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4" kern="1200">
          <a:solidFill>
            <a:schemeClr val="tx1"/>
          </a:solidFill>
          <a:latin typeface="+mn-lt"/>
          <a:ea typeface="+mn-ea"/>
          <a:cs typeface="+mn-cs"/>
        </a:defRPr>
      </a:lvl7pPr>
      <a:lvl8pPr marL="7298378" indent="-486559" algn="l" defTabSz="194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4" kern="1200">
          <a:solidFill>
            <a:schemeClr val="tx1"/>
          </a:solidFill>
          <a:latin typeface="+mn-lt"/>
          <a:ea typeface="+mn-ea"/>
          <a:cs typeface="+mn-cs"/>
        </a:defRPr>
      </a:lvl8pPr>
      <a:lvl9pPr marL="8271495" indent="-486559" algn="l" defTabSz="194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1pPr>
      <a:lvl2pPr marL="973117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2pPr>
      <a:lvl3pPr marL="1946234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3pPr>
      <a:lvl4pPr marL="2919351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4pPr>
      <a:lvl5pPr marL="3892469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5pPr>
      <a:lvl6pPr marL="4865585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6pPr>
      <a:lvl7pPr marL="5838702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7pPr>
      <a:lvl8pPr marL="6811819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8pPr>
      <a:lvl9pPr marL="7784937" algn="l" defTabSz="1946234" rtl="0" eaLnBrk="1" latinLnBrk="0" hangingPunct="1">
        <a:defRPr sz="38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>
            <a:extLst>
              <a:ext uri="{FF2B5EF4-FFF2-40B4-BE49-F238E27FC236}">
                <a16:creationId xmlns:a16="http://schemas.microsoft.com/office/drawing/2014/main" id="{263439B9-2551-234C-8367-8787F4DA3894}"/>
              </a:ext>
            </a:extLst>
          </p:cNvPr>
          <p:cNvSpPr txBox="1">
            <a:spLocks/>
          </p:cNvSpPr>
          <p:nvPr/>
        </p:nvSpPr>
        <p:spPr>
          <a:xfrm>
            <a:off x="117311" y="206447"/>
            <a:ext cx="32683777" cy="93176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974081" rtl="0" eaLnBrk="1" latinLnBrk="0" hangingPunct="1">
              <a:spcBef>
                <a:spcPct val="0"/>
              </a:spcBef>
              <a:buNone/>
              <a:defRPr sz="12266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86" dirty="0">
                <a:cs typeface="Arial" panose="020B0604020202020204" pitchFamily="34" charset="0"/>
              </a:rPr>
              <a:t>Cosmic: An Open-Label, Randomized, Active-Controlled, Phase 3 Study of Setrusumab Compared With Bisphosphonates in Pediatric Subjects With Osteogenesis Imperfecta </a:t>
            </a:r>
          </a:p>
        </p:txBody>
      </p:sp>
      <p:sp>
        <p:nvSpPr>
          <p:cNvPr id="176" name="Text Placeholder 3">
            <a:extLst>
              <a:ext uri="{FF2B5EF4-FFF2-40B4-BE49-F238E27FC236}">
                <a16:creationId xmlns:a16="http://schemas.microsoft.com/office/drawing/2014/main" id="{6E9F6706-1B80-7D43-A8DD-0A728A72E351}"/>
              </a:ext>
            </a:extLst>
          </p:cNvPr>
          <p:cNvSpPr txBox="1">
            <a:spLocks/>
          </p:cNvSpPr>
          <p:nvPr/>
        </p:nvSpPr>
        <p:spPr>
          <a:xfrm>
            <a:off x="574394" y="883477"/>
            <a:ext cx="31933474" cy="388316"/>
          </a:xfrm>
          <a:prstGeom prst="rect">
            <a:avLst/>
          </a:prstGeom>
        </p:spPr>
        <p:txBody>
          <a:bodyPr>
            <a:noAutofit/>
          </a:bodyPr>
          <a:lstStyle>
            <a:lvl1pPr marL="1865280" indent="-1865280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41441" indent="-1554400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603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9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04643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683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78724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5764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52805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139846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u="sng" dirty="0">
                <a:latin typeface="+mj-lt"/>
                <a:ea typeface="Times New Roman" panose="02020603050405020304" pitchFamily="18" charset="0"/>
              </a:rPr>
              <a:t>R. Barbarash</a:t>
            </a:r>
            <a:r>
              <a:rPr lang="en-US" sz="2800" b="1" u="sng" baseline="30000" dirty="0">
                <a:latin typeface="+mj-lt"/>
                <a:ea typeface="Times New Roman" panose="02020603050405020304" pitchFamily="18" charset="0"/>
              </a:rPr>
              <a:t>1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T. Carpenter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, M. Bober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, G. Gottesman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, O. Semler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, T. Félix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6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, L. Ward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7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, H. Wang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, H. M. Byers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, S. Krolczyk</a:t>
            </a:r>
            <a:r>
              <a:rPr lang="en-US" sz="2800" baseline="30000" dirty="0">
                <a:latin typeface="+mj-lt"/>
                <a:ea typeface="Times New Roman" panose="02020603050405020304" pitchFamily="18" charset="0"/>
              </a:rPr>
              <a:t>1</a:t>
            </a:r>
            <a:endParaRPr lang="en-US" sz="36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30562F1F-5F64-8346-9F52-5922CCFEA7E2}"/>
              </a:ext>
            </a:extLst>
          </p:cNvPr>
          <p:cNvSpPr txBox="1">
            <a:spLocks/>
          </p:cNvSpPr>
          <p:nvPr/>
        </p:nvSpPr>
        <p:spPr>
          <a:xfrm>
            <a:off x="3984185" y="1399978"/>
            <a:ext cx="24950027" cy="718271"/>
          </a:xfrm>
          <a:prstGeom prst="rect">
            <a:avLst/>
          </a:prstGeom>
        </p:spPr>
        <p:txBody>
          <a:bodyPr>
            <a:noAutofit/>
          </a:bodyPr>
          <a:lstStyle>
            <a:lvl1pPr marL="1865280" indent="-1865280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41441" indent="-1554400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603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9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04643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683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78724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5764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52805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139846" indent="-1243522" algn="l" defTabSz="49740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Ultragenyx Pharmaceutical Inc.; 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 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Yale University School of Medicine, New Haven, CT, USA; 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Nemours Children’s Hospital, DE Wilmington, Delaware, USA; 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Washington University School of Medicine, St Louis, MO, USA; 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University Hospital, University of Cologne, Cologne, Germany; 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6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Medical Genetics Service of Hospital de Clínicas de Porto Alegre, Porto Alegre, Brazil; 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7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Children's Hospital of Eastern Ontario, Ottawa, Ontario, Canada</a:t>
            </a: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824B2CA5-0A90-4E46-843D-163FB20BE571}"/>
              </a:ext>
            </a:extLst>
          </p:cNvPr>
          <p:cNvSpPr txBox="1">
            <a:spLocks/>
          </p:cNvSpPr>
          <p:nvPr/>
        </p:nvSpPr>
        <p:spPr>
          <a:xfrm>
            <a:off x="443134" y="4650694"/>
            <a:ext cx="10777180" cy="11339737"/>
          </a:xfrm>
          <a:prstGeom prst="rect">
            <a:avLst/>
          </a:prstGeom>
        </p:spPr>
        <p:txBody>
          <a:bodyPr rIns="0">
            <a:noAutofit/>
          </a:bodyPr>
          <a:lstStyle>
            <a:lvl1pPr marL="1338126" indent="-1338126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6093" indent="-246093">
              <a:spcBef>
                <a:spcPts val="0"/>
              </a:spcBef>
              <a:spcAft>
                <a:spcPts val="431"/>
              </a:spcAft>
            </a:pP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Osteogenesis imperfecta (OI) is a rare genetic disorder, characterized by reduced bone mass and increased bone fragility</a:t>
            </a:r>
            <a:r>
              <a:rPr lang="en-US" sz="2800" baseline="30000" dirty="0">
                <a:ea typeface="Calibri" panose="020F0502020204030204" pitchFamily="34" charset="0"/>
                <a:cs typeface="Arial Narrow" panose="020B0604020202020204" pitchFamily="34" charset="0"/>
              </a:rPr>
              <a:t>1</a:t>
            </a:r>
          </a:p>
          <a:p>
            <a:pPr marL="565382" lvl="1" indent="-307617">
              <a:spcBef>
                <a:spcPts val="0"/>
              </a:spcBef>
              <a:spcAft>
                <a:spcPts val="431"/>
              </a:spcAft>
            </a:pP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The majority (85%–90%) are caused by mutations in</a:t>
            </a:r>
            <a:r>
              <a:rPr lang="en-US" sz="2800" i="1" dirty="0">
                <a:ea typeface="Calibri" panose="020F0502020204030204" pitchFamily="34" charset="0"/>
                <a:cs typeface="Arial Narrow" panose="020B0604020202020204" pitchFamily="34" charset="0"/>
              </a:rPr>
              <a:t> COL1A1 </a:t>
            </a: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or </a:t>
            </a:r>
            <a:r>
              <a:rPr lang="en-US" sz="2800" i="1" dirty="0">
                <a:ea typeface="Calibri" panose="020F0502020204030204" pitchFamily="34" charset="0"/>
                <a:cs typeface="Arial Narrow" panose="020B0604020202020204" pitchFamily="34" charset="0"/>
              </a:rPr>
              <a:t>COL1A2,</a:t>
            </a: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 which encode type I collagen</a:t>
            </a:r>
            <a:r>
              <a:rPr lang="en-US" sz="2800" baseline="30000" dirty="0">
                <a:ea typeface="Calibri" panose="020F0502020204030204" pitchFamily="34" charset="0"/>
                <a:cs typeface="Arial Narrow" panose="020B0604020202020204" pitchFamily="34" charset="0"/>
              </a:rPr>
              <a:t>2,3 </a:t>
            </a: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(OI Types I, III, and IV)</a:t>
            </a:r>
          </a:p>
          <a:p>
            <a:pPr marL="246093" indent="-246093">
              <a:spcBef>
                <a:spcPts val="0"/>
              </a:spcBef>
              <a:spcAft>
                <a:spcPts val="431"/>
              </a:spcAft>
            </a:pPr>
            <a:r>
              <a:rPr lang="en-US" sz="2800" dirty="0">
                <a:cs typeface="Arial Narrow" panose="020B0604020202020204" pitchFamily="34" charset="0"/>
              </a:rPr>
              <a:t>There are no globally-approved therapies for OI; pharmacologic management relies on bisphosphonates and calcium/vitamin D supplementation</a:t>
            </a:r>
          </a:p>
          <a:p>
            <a:pPr marL="565382" lvl="1" indent="-344092">
              <a:spcBef>
                <a:spcPts val="0"/>
              </a:spcBef>
              <a:spcAft>
                <a:spcPts val="431"/>
              </a:spcAft>
            </a:pP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Fractures and complications continue to be reported in treated patients    </a:t>
            </a:r>
          </a:p>
          <a:p>
            <a:pPr marL="246093" indent="-246093">
              <a:spcBef>
                <a:spcPts val="0"/>
              </a:spcBef>
              <a:spcAft>
                <a:spcPts val="431"/>
              </a:spcAft>
            </a:pP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Setrusumab is a fully human monoclonal antibody that inhibits sclerostin, thereby increasing wnt signaling related bone formation while reducing bone resorption</a:t>
            </a:r>
            <a:r>
              <a:rPr lang="en-US" sz="2800" baseline="30000" dirty="0">
                <a:ea typeface="Calibri" panose="020F0502020204030204" pitchFamily="34" charset="0"/>
                <a:cs typeface="Arial Narrow" panose="020B0604020202020204" pitchFamily="34" charset="0"/>
              </a:rPr>
              <a:t>4 </a:t>
            </a: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  <a:cs typeface="Arial Narrow" panose="020B0604020202020204" pitchFamily="34" charset="0"/>
              </a:rPr>
              <a:t>Figure 1</a:t>
            </a: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)</a:t>
            </a:r>
          </a:p>
          <a:p>
            <a:pPr marL="528905" lvl="1" indent="-307617">
              <a:spcBef>
                <a:spcPts val="0"/>
              </a:spcBef>
              <a:spcAft>
                <a:spcPts val="431"/>
              </a:spcAft>
            </a:pPr>
            <a:r>
              <a:rPr lang="en-US" sz="2800" dirty="0"/>
              <a:t>Addition of new lamellar bone at trabecular, periosteal, and endocortical surfaces may uniquely increase bone mass and strengthen the skeleton</a:t>
            </a:r>
            <a:endParaRPr lang="en-US" sz="2800" dirty="0"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246093" indent="-246093">
              <a:spcBef>
                <a:spcPts val="0"/>
              </a:spcBef>
              <a:spcAft>
                <a:spcPts val="431"/>
              </a:spcAft>
            </a:pP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A Phase 2b study in adults with OI showed increases in bone remodeling with setrusumab across OI Types I, III, and IV (Asteroid; NCT03118570)</a:t>
            </a:r>
          </a:p>
          <a:p>
            <a:pPr marL="246093" indent="-246093">
              <a:spcBef>
                <a:spcPts val="0"/>
              </a:spcBef>
              <a:spcAft>
                <a:spcPts val="431"/>
              </a:spcAft>
            </a:pPr>
            <a:r>
              <a:rPr lang="en-US" sz="2800" dirty="0">
                <a:ea typeface="Calibri" panose="020F0502020204030204" pitchFamily="34" charset="0"/>
                <a:cs typeface="Arial Narrow" panose="020B0604020202020204" pitchFamily="34" charset="0"/>
              </a:rPr>
              <a:t>A pivotal Phase 2/3 study is ongoing to determine dose of setrusumab and its efficacy and safety in pediatric and young adults with OI​ (Orbit; NCT05125809)</a:t>
            </a:r>
          </a:p>
          <a:p>
            <a:pPr marL="0" indent="0">
              <a:spcBef>
                <a:spcPts val="459"/>
              </a:spcBef>
              <a:buClr>
                <a:schemeClr val="tx1"/>
              </a:buClr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Text Placeholder 33">
            <a:extLst>
              <a:ext uri="{FF2B5EF4-FFF2-40B4-BE49-F238E27FC236}">
                <a16:creationId xmlns:a16="http://schemas.microsoft.com/office/drawing/2014/main" id="{8F35D5B6-3C4C-EF46-B4EF-51D36C26D2E5}"/>
              </a:ext>
            </a:extLst>
          </p:cNvPr>
          <p:cNvSpPr txBox="1">
            <a:spLocks/>
          </p:cNvSpPr>
          <p:nvPr/>
        </p:nvSpPr>
        <p:spPr>
          <a:xfrm>
            <a:off x="443133" y="3969897"/>
            <a:ext cx="10777181" cy="626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0039" tIns="35961" bIns="35961" anchor="ctr" anchorCtr="1">
            <a:spAutoFit/>
          </a:bodyPr>
          <a:lstStyle>
            <a:lvl1pPr marL="0" indent="0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BACKGROUND</a:t>
            </a:r>
          </a:p>
        </p:txBody>
      </p:sp>
      <p:sp>
        <p:nvSpPr>
          <p:cNvPr id="231" name="Text Placeholder 33">
            <a:extLst>
              <a:ext uri="{FF2B5EF4-FFF2-40B4-BE49-F238E27FC236}">
                <a16:creationId xmlns:a16="http://schemas.microsoft.com/office/drawing/2014/main" id="{E23794DE-C3DE-904E-9993-966D26093533}"/>
              </a:ext>
            </a:extLst>
          </p:cNvPr>
          <p:cNvSpPr txBox="1">
            <a:spLocks/>
          </p:cNvSpPr>
          <p:nvPr/>
        </p:nvSpPr>
        <p:spPr>
          <a:xfrm>
            <a:off x="11499810" y="3969897"/>
            <a:ext cx="20913181" cy="626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0039" tIns="35961" bIns="35961" anchor="ctr" anchorCtr="1">
            <a:spAutoFit/>
          </a:bodyPr>
          <a:lstStyle>
            <a:lvl1pPr marL="0" indent="0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COSMIC STUDY DESIGN</a:t>
            </a:r>
          </a:p>
        </p:txBody>
      </p:sp>
      <p:sp>
        <p:nvSpPr>
          <p:cNvPr id="887" name="Text Placeholder 2">
            <a:extLst>
              <a:ext uri="{FF2B5EF4-FFF2-40B4-BE49-F238E27FC236}">
                <a16:creationId xmlns:a16="http://schemas.microsoft.com/office/drawing/2014/main" id="{E6594130-5DA7-2541-9200-39A31CFA4207}"/>
              </a:ext>
            </a:extLst>
          </p:cNvPr>
          <p:cNvSpPr txBox="1">
            <a:spLocks/>
          </p:cNvSpPr>
          <p:nvPr/>
        </p:nvSpPr>
        <p:spPr>
          <a:xfrm>
            <a:off x="443133" y="30178527"/>
            <a:ext cx="10673430" cy="977591"/>
          </a:xfrm>
          <a:prstGeom prst="rect">
            <a:avLst/>
          </a:prstGeom>
          <a:noFill/>
        </p:spPr>
        <p:txBody>
          <a:bodyPr rIns="0" anchor="t">
            <a:noAutofit/>
          </a:bodyPr>
          <a:lstStyle>
            <a:lvl1pPr marL="1338126" indent="-1338126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741" indent="-328741"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Glorieux FH.</a:t>
            </a:r>
            <a:r>
              <a:rPr lang="en-US" sz="2000" i="1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 Best Pract Res Clin Rheumatol</a:t>
            </a:r>
            <a:r>
              <a:rPr lang="en-US" sz="2000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 2008; 22:85–100. </a:t>
            </a:r>
          </a:p>
          <a:p>
            <a:pPr marL="328741" indent="-328741"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Bardai G, Moffatt P, Glorieux FH, Rauch F. </a:t>
            </a:r>
            <a:r>
              <a:rPr lang="en-US" sz="2000" i="1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Osteoporos Int</a:t>
            </a:r>
            <a:r>
              <a:rPr lang="en-US" sz="2000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 2016; 27:3607–3613. </a:t>
            </a:r>
          </a:p>
          <a:p>
            <a:pPr marL="328741" indent="-328741"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Basel D, Steiner RD. </a:t>
            </a:r>
            <a:r>
              <a:rPr lang="en-US" sz="2000" i="1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Genet Med. </a:t>
            </a:r>
            <a:r>
              <a:rPr lang="en-US" sz="2000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2009; 11:375–85.</a:t>
            </a:r>
          </a:p>
          <a:p>
            <a:pPr marL="328741" indent="-328741"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Ominsky M, Boyce RW, Li X, and Ke HZ. </a:t>
            </a:r>
            <a:r>
              <a:rPr lang="en-US" sz="2000" i="1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Bone</a:t>
            </a:r>
            <a:r>
              <a:rPr lang="en-US" sz="2000" dirty="0">
                <a:solidFill>
                  <a:srgbClr val="1C1D1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2017; 96:63–75</a:t>
            </a:r>
            <a:endParaRPr lang="en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88" name="Text Placeholder 33">
            <a:extLst>
              <a:ext uri="{FF2B5EF4-FFF2-40B4-BE49-F238E27FC236}">
                <a16:creationId xmlns:a16="http://schemas.microsoft.com/office/drawing/2014/main" id="{E9686552-8B18-F74D-A67C-0C4702426283}"/>
              </a:ext>
            </a:extLst>
          </p:cNvPr>
          <p:cNvSpPr txBox="1">
            <a:spLocks/>
          </p:cNvSpPr>
          <p:nvPr/>
        </p:nvSpPr>
        <p:spPr>
          <a:xfrm>
            <a:off x="447142" y="29481772"/>
            <a:ext cx="10669421" cy="626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0039" tIns="35961" bIns="35961" anchor="ctr" anchorCtr="1">
            <a:spAutoFit/>
          </a:bodyPr>
          <a:lstStyle>
            <a:lvl1pPr marL="0" indent="0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REFERENCES</a:t>
            </a:r>
          </a:p>
        </p:txBody>
      </p:sp>
      <p:sp>
        <p:nvSpPr>
          <p:cNvPr id="891" name="Text Placeholder 2">
            <a:extLst>
              <a:ext uri="{FF2B5EF4-FFF2-40B4-BE49-F238E27FC236}">
                <a16:creationId xmlns:a16="http://schemas.microsoft.com/office/drawing/2014/main" id="{BF403971-3D13-0041-AD88-1FC53D1A3445}"/>
              </a:ext>
            </a:extLst>
          </p:cNvPr>
          <p:cNvSpPr txBox="1">
            <a:spLocks/>
          </p:cNvSpPr>
          <p:nvPr/>
        </p:nvSpPr>
        <p:spPr>
          <a:xfrm>
            <a:off x="2363475" y="2515889"/>
            <a:ext cx="28191450" cy="1634843"/>
          </a:xfrm>
          <a:prstGeom prst="rect">
            <a:avLst/>
          </a:prstGeom>
          <a:noFill/>
        </p:spPr>
        <p:txBody>
          <a:bodyPr rIns="0" anchor="t">
            <a:noAutofit/>
          </a:bodyPr>
          <a:lstStyle>
            <a:lvl1pPr marL="1338126" indent="-1338126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376" indent="0" algn="ctr" defTabSz="1395121">
              <a:spcBef>
                <a:spcPts val="613"/>
              </a:spcBef>
              <a:buNone/>
              <a:tabLst>
                <a:tab pos="360405" algn="l"/>
              </a:tabLst>
            </a:pPr>
            <a:r>
              <a:rPr lang="en-US" sz="2400" b="1" dirty="0">
                <a:latin typeface="+mj-lt"/>
                <a:ea typeface="Times New Roman" panose="02020603050405020304" pitchFamily="18" charset="0"/>
              </a:rPr>
              <a:t>Authors declare the following potential COIs: R. Barbarash, </a:t>
            </a:r>
            <a:r>
              <a:rPr lang="en-US" sz="2400" b="1" dirty="0">
                <a:solidFill>
                  <a:srgbClr val="231F20"/>
                </a:solidFill>
                <a:latin typeface="+mj-lt"/>
                <a:cs typeface="Arial Narrow" panose="020B0604020202020204" pitchFamily="34" charset="0"/>
              </a:rPr>
              <a:t>H. Wang, H. Byers, and S. Krolczyk</a:t>
            </a:r>
            <a:r>
              <a:rPr lang="en-US" sz="2400" dirty="0">
                <a:solidFill>
                  <a:srgbClr val="231F20"/>
                </a:solidFill>
                <a:latin typeface="+mj-lt"/>
                <a:cs typeface="Arial Narrow" panose="020B0604020202020204" pitchFamily="34" charset="0"/>
              </a:rPr>
              <a:t>: Employee and stock owner: Ultragenyx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T. Carpenter: 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Research Investigator (funds to institution): Ultragenyx; Advisory Board and consultant: Ultragenyx, consultant: Inozyme, Kyowa Kirin. 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M. Bober: 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Research investigator (funds to former institution): Ultragenyx; Consultant: Ultragenyx and Mereo. 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G.S. Gottesman: 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Research Investigator (funds to institution): Ultragenyx; Advisory Board and consultant: Ultragenyx; Advisory Board and consultant; Kyowa Kirin. 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T. Félix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: Research investigator (funds to institution): Ultragenyx</a:t>
            </a:r>
            <a:r>
              <a:rPr lang="en-US" sz="2400" b="1" dirty="0">
                <a:solidFill>
                  <a:srgbClr val="231F20"/>
                </a:solidFill>
                <a:latin typeface="+mj-lt"/>
                <a:cs typeface="Arial Narrow" panose="020B0604020202020204" pitchFamily="34" charset="0"/>
              </a:rPr>
              <a:t>. L. Ward: 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Research investigator (funds to institutuion) and consultant: Ultragenyx</a:t>
            </a:r>
            <a:br>
              <a:rPr lang="en-US" sz="2400" b="1" dirty="0">
                <a:latin typeface="+mj-lt"/>
                <a:ea typeface="Times New Roman" panose="02020603050405020304" pitchFamily="18" charset="0"/>
              </a:rPr>
            </a:br>
            <a:endParaRPr lang="en-US" sz="2400" dirty="0">
              <a:solidFill>
                <a:srgbClr val="231F20"/>
              </a:solidFill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625" name="Text Placeholder 2">
            <a:extLst>
              <a:ext uri="{FF2B5EF4-FFF2-40B4-BE49-F238E27FC236}">
                <a16:creationId xmlns:a16="http://schemas.microsoft.com/office/drawing/2014/main" id="{B5FBBE7A-730C-CE40-9D71-3DABFCEEFA26}"/>
              </a:ext>
            </a:extLst>
          </p:cNvPr>
          <p:cNvSpPr txBox="1">
            <a:spLocks/>
          </p:cNvSpPr>
          <p:nvPr/>
        </p:nvSpPr>
        <p:spPr>
          <a:xfrm>
            <a:off x="389501" y="31639457"/>
            <a:ext cx="29757061" cy="977591"/>
          </a:xfrm>
          <a:prstGeom prst="rect">
            <a:avLst/>
          </a:prstGeom>
        </p:spPr>
        <p:txBody>
          <a:bodyPr rIns="0" anchor="b">
            <a:noAutofit/>
          </a:bodyPr>
          <a:lstStyle>
            <a:lvl1pPr marL="1338126" indent="-1338126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4628" b="1" dirty="0"/>
              <a:t>Presented at </a:t>
            </a:r>
            <a:r>
              <a:rPr lang="en-US" sz="4628" b="1" i="1" dirty="0"/>
              <a:t>the Pediatric Endocrine Society of Texas, Oklahoma, Louisiana, and Arkansas;</a:t>
            </a:r>
            <a:r>
              <a:rPr lang="en-US" sz="4628" b="1" dirty="0"/>
              <a:t> April 5–7, 2024; San Antonio, Texas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6AE74-0568-B7E9-89FE-98235E550C1E}"/>
              </a:ext>
            </a:extLst>
          </p:cNvPr>
          <p:cNvSpPr txBox="1"/>
          <p:nvPr/>
        </p:nvSpPr>
        <p:spPr>
          <a:xfrm>
            <a:off x="443133" y="12252770"/>
            <a:ext cx="10787811" cy="51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43" b="1" dirty="0"/>
              <a:t>Figure 1. Setrusumab Increases Bone Formation, Reduces Bone Resorption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F03D92-7434-973E-65F8-A9E85197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2" y="12797114"/>
            <a:ext cx="10802732" cy="463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753CF0-7219-5878-76B8-9700A41FC98F}"/>
              </a:ext>
            </a:extLst>
          </p:cNvPr>
          <p:cNvSpPr txBox="1"/>
          <p:nvPr/>
        </p:nvSpPr>
        <p:spPr>
          <a:xfrm>
            <a:off x="20740262" y="4696377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Study Schema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C17696-CEC3-A362-718B-9A370E424350}"/>
              </a:ext>
            </a:extLst>
          </p:cNvPr>
          <p:cNvSpPr txBox="1"/>
          <p:nvPr/>
        </p:nvSpPr>
        <p:spPr>
          <a:xfrm>
            <a:off x="23436157" y="18052154"/>
            <a:ext cx="6667410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6" b="1" dirty="0">
                <a:latin typeface="Arial Narrow" panose="020B0604020202020204" pitchFamily="34" charset="0"/>
                <a:cs typeface="Arial Narrow" panose="020B0604020202020204" pitchFamily="34" charset="0"/>
              </a:rPr>
              <a:t>Key Elements of Study Design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9ADEDF-0DF4-613A-3304-755C316C5749}"/>
              </a:ext>
            </a:extLst>
          </p:cNvPr>
          <p:cNvSpPr txBox="1"/>
          <p:nvPr/>
        </p:nvSpPr>
        <p:spPr>
          <a:xfrm>
            <a:off x="12177400" y="18052154"/>
            <a:ext cx="7855447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6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Primary and Secondary Objectives and Endpoints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798D24-E211-1D19-5DDF-F884128D9D27}"/>
              </a:ext>
            </a:extLst>
          </p:cNvPr>
          <p:cNvSpPr/>
          <p:nvPr/>
        </p:nvSpPr>
        <p:spPr>
          <a:xfrm>
            <a:off x="11499811" y="5281383"/>
            <a:ext cx="21020335" cy="12630620"/>
          </a:xfrm>
          <a:prstGeom prst="rect">
            <a:avLst/>
          </a:prstGeom>
          <a:solidFill>
            <a:srgbClr val="EC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38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C12DD5-6145-6379-4099-82E7BFC5A706}"/>
              </a:ext>
            </a:extLst>
          </p:cNvPr>
          <p:cNvSpPr txBox="1"/>
          <p:nvPr/>
        </p:nvSpPr>
        <p:spPr>
          <a:xfrm>
            <a:off x="11827981" y="10496368"/>
            <a:ext cx="7899417" cy="71865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Key Inclusion criteria: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it-IT" sz="2400" dirty="0">
                <a:latin typeface="Arial Narrow" panose="020B0606020202030204" pitchFamily="34" charset="0"/>
              </a:rPr>
              <a:t>Male or Female aged 2 to &lt; 7 yrs. 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it-IT" sz="2400" dirty="0">
                <a:latin typeface="Arial Narrow" panose="020B0606020202030204" pitchFamily="34" charset="0"/>
              </a:rPr>
              <a:t>OI Type I/III/IV (</a:t>
            </a:r>
            <a:r>
              <a:rPr lang="it-IT" sz="2400" i="1" dirty="0">
                <a:latin typeface="Arial Narrow" panose="020B0606020202030204" pitchFamily="34" charset="0"/>
              </a:rPr>
              <a:t>COL1A1/ COL1A2 </a:t>
            </a:r>
            <a:r>
              <a:rPr lang="it-IT" sz="2400" dirty="0">
                <a:latin typeface="Arial Narrow" panose="020B0606020202030204" pitchFamily="34" charset="0"/>
              </a:rPr>
              <a:t>mutation)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≥1 fracture in the past 12 months, ≥2 fractures in the past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24 months, or ≥1 femur, tibia, or humerus fracture in the past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24 months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Prior or current IV-BP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Serum 25-hydroxyvitamin D level ≥ 20 ng/mL at screening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Arial Narrow" panose="020B0606020202030204" pitchFamily="34" charset="0"/>
              </a:rPr>
              <a:t>Key Exclusion criteria: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History of skeletal malignancies, bone metastases or neural foraminal stenosis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Clinical manifestations of Chiari malformation or basilar invagination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Current uncontrolled concomitant diseases that may impact bone metabolism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Any skeletal condition (other than OI) leading to bone deformity and/or increased risk of fractures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Estimated glomerular filtration rate ≤ 35 mL/min/1.73 m</a:t>
            </a:r>
            <a:r>
              <a:rPr lang="en-US" sz="2400" baseline="30000" dirty="0">
                <a:latin typeface="Arial Narrow" panose="020B0606020202030204" pitchFamily="34" charset="0"/>
              </a:rPr>
              <a:t>2</a:t>
            </a:r>
            <a:r>
              <a:rPr lang="en-US" sz="2400" dirty="0">
                <a:latin typeface="Arial Narrow" panose="020B0606020202030204" pitchFamily="34" charset="0"/>
              </a:rPr>
              <a:t> at screening</a:t>
            </a:r>
          </a:p>
          <a:p>
            <a:pPr marL="131315" indent="-131315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Cardiovascular disease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1CFE7E89-BD9F-1BC9-750E-54B49B1D9AF5}"/>
              </a:ext>
            </a:extLst>
          </p:cNvPr>
          <p:cNvSpPr txBox="1">
            <a:spLocks/>
          </p:cNvSpPr>
          <p:nvPr/>
        </p:nvSpPr>
        <p:spPr>
          <a:xfrm>
            <a:off x="20399707" y="11745388"/>
            <a:ext cx="10115837" cy="26633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2628" indent="-262628" defTabSz="262628" fontAlgn="base">
              <a:spcBef>
                <a:spcPts val="9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43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Intravenous bisphosphonates will be administered based on each subjects’ current bisphosphonates</a:t>
            </a:r>
            <a:r>
              <a:rPr lang="en-US" sz="274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2743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dosing regimen, or investigator discretion</a:t>
            </a:r>
          </a:p>
          <a:p>
            <a:pPr marL="262628" indent="-262628" defTabSz="262628" fontAlgn="base">
              <a:spcBef>
                <a:spcPts val="9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43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Intravenous setrusumab will be dosed at 20 mg/kg once a month (QM)</a:t>
            </a:r>
          </a:p>
          <a:p>
            <a:pPr marL="262628" indent="-262628" defTabSz="262628" fontAlgn="base">
              <a:spcBef>
                <a:spcPts val="9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43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All subjects may receive calcium and vitamin D supplements, if needed, as directed by the investigator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0C129D-4284-8517-77F4-125B66B455F8}"/>
              </a:ext>
            </a:extLst>
          </p:cNvPr>
          <p:cNvSpPr txBox="1"/>
          <p:nvPr/>
        </p:nvSpPr>
        <p:spPr>
          <a:xfrm>
            <a:off x="20350474" y="14995052"/>
            <a:ext cx="12190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626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*Randomization stratified by number and severity of fractures in the previous 2 years:</a:t>
            </a:r>
          </a:p>
          <a:p>
            <a:pPr defTabSz="2626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≤4 fractures and no femur, tibia, or humerus fracture vs &gt; 4 fractures or ≥1 femur, tibia, or humerus fracture</a:t>
            </a:r>
            <a:endParaRPr lang="en-US" sz="2400" dirty="0">
              <a:cs typeface="Calibri" panose="020F0502020204030204" pitchFamily="34" charset="0"/>
            </a:endParaRPr>
          </a:p>
        </p:txBody>
      </p:sp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B1177231-2FC8-139A-C8B1-A3DFEE95A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73370"/>
              </p:ext>
            </p:extLst>
          </p:nvPr>
        </p:nvGraphicFramePr>
        <p:xfrm>
          <a:off x="11499811" y="18611856"/>
          <a:ext cx="9257060" cy="83570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8472">
                  <a:extLst>
                    <a:ext uri="{9D8B030D-6E8A-4147-A177-3AD203B41FA5}">
                      <a16:colId xmlns:a16="http://schemas.microsoft.com/office/drawing/2014/main" val="758521539"/>
                    </a:ext>
                  </a:extLst>
                </a:gridCol>
                <a:gridCol w="5038588">
                  <a:extLst>
                    <a:ext uri="{9D8B030D-6E8A-4147-A177-3AD203B41FA5}">
                      <a16:colId xmlns:a16="http://schemas.microsoft.com/office/drawing/2014/main" val="1692307997"/>
                    </a:ext>
                  </a:extLst>
                </a:gridCol>
              </a:tblGrid>
              <a:tr h="435799">
                <a:tc>
                  <a:txBody>
                    <a:bodyPr/>
                    <a:lstStyle/>
                    <a:p>
                      <a:r>
                        <a:rPr lang="en-US" sz="2400" dirty="0"/>
                        <a:t>Objectives</a:t>
                      </a:r>
                    </a:p>
                  </a:txBody>
                  <a:tcPr marL="70039" marR="70039" marT="35019" marB="35019">
                    <a:solidFill>
                      <a:srgbClr val="8AB7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Endpoints</a:t>
                      </a:r>
                    </a:p>
                  </a:txBody>
                  <a:tcPr marL="70039" marR="70039" marT="35019" marB="35019">
                    <a:solidFill>
                      <a:srgbClr val="8AB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7654"/>
                  </a:ext>
                </a:extLst>
              </a:tr>
              <a:tr h="383547">
                <a:tc>
                  <a:txBody>
                    <a:bodyPr/>
                    <a:lstStyle/>
                    <a:p>
                      <a:r>
                        <a:rPr lang="en-US" sz="2100" b="1" dirty="0"/>
                        <a:t>Primary</a:t>
                      </a:r>
                    </a:p>
                  </a:txBody>
                  <a:tcPr marL="70039" marR="70039" marT="35019" marB="35019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70039" marR="70039" marT="35019" marB="35019"/>
                </a:tc>
                <a:extLst>
                  <a:ext uri="{0D108BD9-81ED-4DB2-BD59-A6C34878D82A}">
                    <a16:rowId xmlns:a16="http://schemas.microsoft.com/office/drawing/2014/main" val="1470934807"/>
                  </a:ext>
                </a:extLst>
              </a:tr>
              <a:tr h="1324073">
                <a:tc>
                  <a:txBody>
                    <a:bodyPr/>
                    <a:lstStyle/>
                    <a:p>
                      <a:r>
                        <a:rPr lang="en-US" sz="2100" dirty="0"/>
                        <a:t>Evaluate setrusumab vs intravenous bisphosphonates (IV-BP) on reduction in fracture rate, including morphometric vertebral fractures</a:t>
                      </a:r>
                    </a:p>
                  </a:txBody>
                  <a:tcPr marL="70039" marR="70039" marT="35019" marB="35019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Annualized rate of all radiographically-confirmed fractures</a:t>
                      </a:r>
                      <a:r>
                        <a:rPr lang="en-US" sz="2100" baseline="30000" dirty="0"/>
                        <a:t>a</a:t>
                      </a:r>
                      <a:r>
                        <a:rPr lang="en-US" sz="2100" dirty="0"/>
                        <a:t>, including morphometric vertebral fractures</a:t>
                      </a:r>
                      <a:r>
                        <a:rPr lang="en-US" sz="2100" baseline="30000" dirty="0"/>
                        <a:t>b</a:t>
                      </a:r>
                      <a:r>
                        <a:rPr lang="en-US" sz="2100" dirty="0"/>
                        <a:t> during the Active-controlled Period</a:t>
                      </a:r>
                    </a:p>
                  </a:txBody>
                  <a:tcPr marL="70039" marR="70039" marT="35019" marB="35019"/>
                </a:tc>
                <a:extLst>
                  <a:ext uri="{0D108BD9-81ED-4DB2-BD59-A6C34878D82A}">
                    <a16:rowId xmlns:a16="http://schemas.microsoft.com/office/drawing/2014/main" val="2337606041"/>
                  </a:ext>
                </a:extLst>
              </a:tr>
              <a:tr h="383547">
                <a:tc>
                  <a:txBody>
                    <a:bodyPr/>
                    <a:lstStyle/>
                    <a:p>
                      <a:r>
                        <a:rPr lang="en-US" sz="2100" b="1" dirty="0"/>
                        <a:t>Secondary</a:t>
                      </a:r>
                    </a:p>
                  </a:txBody>
                  <a:tcPr marL="70039" marR="70039" marT="35019" marB="35019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70039" marR="70039" marT="35019" marB="35019"/>
                </a:tc>
                <a:extLst>
                  <a:ext uri="{0D108BD9-81ED-4DB2-BD59-A6C34878D82A}">
                    <a16:rowId xmlns:a16="http://schemas.microsoft.com/office/drawing/2014/main" val="2339168292"/>
                  </a:ext>
                </a:extLst>
              </a:tr>
              <a:tr h="1010565">
                <a:tc>
                  <a:txBody>
                    <a:bodyPr/>
                    <a:lstStyle/>
                    <a:p>
                      <a:r>
                        <a:rPr lang="en-US" sz="2100" dirty="0"/>
                        <a:t>Evaluate setrusumab vs IV-BP on  reduction in fracture rate, excluding morphometric vertebral fractures</a:t>
                      </a:r>
                    </a:p>
                  </a:txBody>
                  <a:tcPr marL="70039" marR="70039" marT="35019" marB="35019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Annualized rate of radiographically-confirmed fractures excluding morphometric vertebral fractures</a:t>
                      </a:r>
                      <a:r>
                        <a:rPr lang="en-US" sz="2100" baseline="30000" dirty="0"/>
                        <a:t>b</a:t>
                      </a:r>
                      <a:r>
                        <a:rPr lang="en-US" sz="2100" dirty="0"/>
                        <a:t> during the Active-controlled Period </a:t>
                      </a:r>
                    </a:p>
                  </a:txBody>
                  <a:tcPr marL="70039" marR="70039" marT="35019" marB="35019"/>
                </a:tc>
                <a:extLst>
                  <a:ext uri="{0D108BD9-81ED-4DB2-BD59-A6C34878D82A}">
                    <a16:rowId xmlns:a16="http://schemas.microsoft.com/office/drawing/2014/main" val="638824937"/>
                  </a:ext>
                </a:extLst>
              </a:tr>
              <a:tr h="1951090">
                <a:tc>
                  <a:txBody>
                    <a:bodyPr/>
                    <a:lstStyle/>
                    <a:p>
                      <a:r>
                        <a:rPr lang="en-US" sz="2100" dirty="0"/>
                        <a:t>Evaluate setrusumab vs IV-BP on health-related quality of life by caregiver report</a:t>
                      </a:r>
                    </a:p>
                  </a:txBody>
                  <a:tcPr marL="70039" marR="70039" marT="35019" marB="35019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Change from baseline in Pediatric Orthopedic Society of North America Pediatric Outcomes Data Collection Instrument (POSNA-PODCI) Sports/Physical Functioning and Pain/Comfort subscale scores at Month 12 of the Active-controlled Period</a:t>
                      </a:r>
                    </a:p>
                  </a:txBody>
                  <a:tcPr marL="70039" marR="70039" marT="35019" marB="35019"/>
                </a:tc>
                <a:extLst>
                  <a:ext uri="{0D108BD9-81ED-4DB2-BD59-A6C34878D82A}">
                    <a16:rowId xmlns:a16="http://schemas.microsoft.com/office/drawing/2014/main" val="511916639"/>
                  </a:ext>
                </a:extLst>
              </a:tr>
              <a:tr h="697056">
                <a:tc>
                  <a:txBody>
                    <a:bodyPr/>
                    <a:lstStyle/>
                    <a:p>
                      <a:r>
                        <a:rPr lang="en-US" sz="2100" dirty="0"/>
                        <a:t>Evaluate the systemic exposure of setrusumab</a:t>
                      </a:r>
                    </a:p>
                  </a:txBody>
                  <a:tcPr marL="70039" marR="70039" marT="35019" marB="35019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Serum setrusumab concentration at scheduled time points</a:t>
                      </a:r>
                    </a:p>
                  </a:txBody>
                  <a:tcPr marL="70039" marR="70039" marT="35019" marB="35019"/>
                </a:tc>
                <a:extLst>
                  <a:ext uri="{0D108BD9-81ED-4DB2-BD59-A6C34878D82A}">
                    <a16:rowId xmlns:a16="http://schemas.microsoft.com/office/drawing/2014/main" val="1353385382"/>
                  </a:ext>
                </a:extLst>
              </a:tr>
              <a:tr h="1324073">
                <a:tc>
                  <a:txBody>
                    <a:bodyPr/>
                    <a:lstStyle/>
                    <a:p>
                      <a:r>
                        <a:rPr lang="en-US" sz="2100" dirty="0"/>
                        <a:t>Assess the safety profile of setrusumab</a:t>
                      </a:r>
                    </a:p>
                  </a:txBody>
                  <a:tcPr marL="70039" marR="70039" marT="35019" marB="35019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Frequency, severity, and relationship to treatment of treatment-emergent adverse events, serious </a:t>
                      </a:r>
                    </a:p>
                    <a:p>
                      <a:r>
                        <a:rPr lang="en-US" sz="2100" dirty="0"/>
                        <a:t>adverse events, and adverse events of special </a:t>
                      </a:r>
                    </a:p>
                    <a:p>
                      <a:r>
                        <a:rPr lang="en-US" sz="2100" dirty="0"/>
                        <a:t>Interest</a:t>
                      </a:r>
                    </a:p>
                  </a:txBody>
                  <a:tcPr marL="70039" marR="70039" marT="35019" marB="35019"/>
                </a:tc>
                <a:extLst>
                  <a:ext uri="{0D108BD9-81ED-4DB2-BD59-A6C34878D82A}">
                    <a16:rowId xmlns:a16="http://schemas.microsoft.com/office/drawing/2014/main" val="3012403457"/>
                  </a:ext>
                </a:extLst>
              </a:tr>
              <a:tr h="697056">
                <a:tc>
                  <a:txBody>
                    <a:bodyPr/>
                    <a:lstStyle/>
                    <a:p>
                      <a:r>
                        <a:rPr lang="en-US" sz="2100" dirty="0"/>
                        <a:t>Evaluate the immunogenicity of setrusumab</a:t>
                      </a:r>
                    </a:p>
                  </a:txBody>
                  <a:tcPr marL="70039" marR="70039" marT="35019" marB="35019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Incidence of binding and neutralizing anti-setrusumab antibodies at scheduled time points</a:t>
                      </a:r>
                    </a:p>
                  </a:txBody>
                  <a:tcPr marL="70039" marR="70039" marT="35019" marB="35019"/>
                </a:tc>
                <a:extLst>
                  <a:ext uri="{0D108BD9-81ED-4DB2-BD59-A6C34878D82A}">
                    <a16:rowId xmlns:a16="http://schemas.microsoft.com/office/drawing/2014/main" val="3610163374"/>
                  </a:ext>
                </a:extLst>
              </a:tr>
            </a:tbl>
          </a:graphicData>
        </a:graphic>
      </p:graphicFrame>
      <p:grpSp>
        <p:nvGrpSpPr>
          <p:cNvPr id="521" name="Group 520">
            <a:extLst>
              <a:ext uri="{FF2B5EF4-FFF2-40B4-BE49-F238E27FC236}">
                <a16:creationId xmlns:a16="http://schemas.microsoft.com/office/drawing/2014/main" id="{B5EDBAD3-D207-7730-35DB-16DBA4D8EA1E}"/>
              </a:ext>
            </a:extLst>
          </p:cNvPr>
          <p:cNvGrpSpPr/>
          <p:nvPr/>
        </p:nvGrpSpPr>
        <p:grpSpPr>
          <a:xfrm>
            <a:off x="21069039" y="18869374"/>
            <a:ext cx="11408490" cy="1398608"/>
            <a:chOff x="34867977" y="4653507"/>
            <a:chExt cx="7445016" cy="1748927"/>
          </a:xfrm>
        </p:grpSpPr>
        <p:sp>
          <p:nvSpPr>
            <p:cNvPr id="63" name="Rectangle: Rounded Corners 12">
              <a:extLst>
                <a:ext uri="{FF2B5EF4-FFF2-40B4-BE49-F238E27FC236}">
                  <a16:creationId xmlns:a16="http://schemas.microsoft.com/office/drawing/2014/main" id="{6822E031-055D-1A3F-52C9-9833785BA549}"/>
                </a:ext>
              </a:extLst>
            </p:cNvPr>
            <p:cNvSpPr/>
            <p:nvPr/>
          </p:nvSpPr>
          <p:spPr bwMode="auto">
            <a:xfrm>
              <a:off x="36848049" y="4653507"/>
              <a:ext cx="5464944" cy="1748914"/>
            </a:xfrm>
            <a:prstGeom prst="roundRect">
              <a:avLst>
                <a:gd name="adj" fmla="val 652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40079" tIns="26301" rIns="26301" bIns="26301" rtlCol="0" anchor="ctr"/>
            <a:lstStyle/>
            <a:p>
              <a:pPr marL="369625" lvl="1" indent="-159523" defTabSz="657482">
                <a:buFont typeface="Arial" panose="020B0604020202020204" pitchFamily="34" charset="0"/>
                <a:buChar char="•"/>
              </a:pPr>
              <a:r>
                <a:rPr lang="en-US" sz="2000" kern="0" dirty="0">
                  <a:cs typeface="Arial Narrow" panose="020B0604020202020204" pitchFamily="34" charset="0"/>
                </a:rPr>
                <a:t>IV-BPs typically used in patients 2 to &lt;7years with OI and history of significant fractures</a:t>
              </a:r>
            </a:p>
            <a:p>
              <a:pPr marL="369625" lvl="1" indent="-159523" defTabSz="657482">
                <a:buFont typeface="Arial" panose="020B0604020202020204" pitchFamily="34" charset="0"/>
                <a:buChar char="•"/>
              </a:pPr>
              <a:r>
                <a:rPr lang="en-US" sz="2000" kern="0" dirty="0">
                  <a:solidFill>
                    <a:prstClr val="black"/>
                  </a:solidFill>
                  <a:cs typeface="Arial Narrow" panose="020B0604020202020204" pitchFamily="34" charset="0"/>
                </a:rPr>
                <a:t>Allows for setrusumab vs BP comparison</a:t>
              </a:r>
            </a:p>
            <a:p>
              <a:pPr marL="369625" lvl="1" indent="-159523" defTabSz="657482">
                <a:buFont typeface="Arial" panose="020B0604020202020204" pitchFamily="34" charset="0"/>
                <a:buChar char="•"/>
              </a:pPr>
              <a:r>
                <a:rPr lang="en-US" sz="2000" kern="0" dirty="0">
                  <a:solidFill>
                    <a:prstClr val="black"/>
                  </a:solidFill>
                  <a:cs typeface="Arial Narrow" panose="020B0604020202020204" pitchFamily="34" charset="0"/>
                </a:rPr>
                <a:t>Subjects previously on BPs will continue their current (or PI-preferred) regimen</a:t>
              </a:r>
            </a:p>
          </p:txBody>
        </p:sp>
        <p:sp>
          <p:nvSpPr>
            <p:cNvPr id="512" name="Rectangle: Rounded Corners 13">
              <a:extLst>
                <a:ext uri="{FF2B5EF4-FFF2-40B4-BE49-F238E27FC236}">
                  <a16:creationId xmlns:a16="http://schemas.microsoft.com/office/drawing/2014/main" id="{65E29262-8D40-2166-437C-C94DE0C89FC8}"/>
                </a:ext>
              </a:extLst>
            </p:cNvPr>
            <p:cNvSpPr/>
            <p:nvPr/>
          </p:nvSpPr>
          <p:spPr bwMode="auto">
            <a:xfrm>
              <a:off x="34867977" y="4658173"/>
              <a:ext cx="2176207" cy="1744261"/>
            </a:xfrm>
            <a:prstGeom prst="roundRect">
              <a:avLst>
                <a:gd name="adj" fmla="val 7770"/>
              </a:avLst>
            </a:prstGeom>
            <a:solidFill>
              <a:schemeClr val="accent5"/>
            </a:solidFill>
            <a:ln w="28575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26301" tIns="26301" rIns="26301" bIns="26301" rtlCol="0" anchor="ctr"/>
            <a:lstStyle/>
            <a:p>
              <a:pPr algn="ctr" defTabSz="657482"/>
              <a:r>
                <a:rPr lang="en-US" sz="2000" b="1" kern="0" dirty="0">
                  <a:solidFill>
                    <a:prstClr val="white"/>
                  </a:solidFill>
                  <a:cs typeface="Arial Narrow" panose="020B0604020202020204" pitchFamily="34" charset="0"/>
                </a:rPr>
                <a:t>Active Control Arm: </a:t>
              </a:r>
              <a:br>
                <a:rPr lang="en-US" sz="2000" b="1" kern="0" dirty="0">
                  <a:solidFill>
                    <a:prstClr val="white"/>
                  </a:solidFill>
                  <a:cs typeface="Arial Narrow" panose="020B0604020202020204" pitchFamily="34" charset="0"/>
                </a:rPr>
              </a:br>
              <a:r>
                <a:rPr lang="en-US" sz="2000" b="1" kern="0" dirty="0">
                  <a:solidFill>
                    <a:prstClr val="white"/>
                  </a:solidFill>
                  <a:cs typeface="Arial Narrow" panose="020B0604020202020204" pitchFamily="34" charset="0"/>
                </a:rPr>
                <a:t>standard of care </a:t>
              </a:r>
              <a:br>
                <a:rPr lang="en-US" sz="2000" b="1" kern="0" dirty="0">
                  <a:solidFill>
                    <a:prstClr val="white"/>
                  </a:solidFill>
                  <a:cs typeface="Arial Narrow" panose="020B0604020202020204" pitchFamily="34" charset="0"/>
                </a:rPr>
              </a:br>
              <a:r>
                <a:rPr lang="en-US" sz="2000" b="1" kern="0" dirty="0">
                  <a:solidFill>
                    <a:prstClr val="white"/>
                  </a:solidFill>
                  <a:cs typeface="Arial Narrow" panose="020B0604020202020204" pitchFamily="34" charset="0"/>
                </a:rPr>
                <a:t>intravenous bisphosphonates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743912-BA04-569F-A670-B67CDCE72B40}"/>
              </a:ext>
            </a:extLst>
          </p:cNvPr>
          <p:cNvGrpSpPr/>
          <p:nvPr/>
        </p:nvGrpSpPr>
        <p:grpSpPr>
          <a:xfrm>
            <a:off x="21031686" y="23615674"/>
            <a:ext cx="11488458" cy="758305"/>
            <a:chOff x="34867977" y="10991459"/>
            <a:chExt cx="7497202" cy="777680"/>
          </a:xfrm>
        </p:grpSpPr>
        <p:sp>
          <p:nvSpPr>
            <p:cNvPr id="515" name="Rectangle: Rounded Corners 14">
              <a:extLst>
                <a:ext uri="{FF2B5EF4-FFF2-40B4-BE49-F238E27FC236}">
                  <a16:creationId xmlns:a16="http://schemas.microsoft.com/office/drawing/2014/main" id="{4F3E70E3-E9A3-636C-81D5-A06FA013B725}"/>
                </a:ext>
              </a:extLst>
            </p:cNvPr>
            <p:cNvSpPr/>
            <p:nvPr/>
          </p:nvSpPr>
          <p:spPr bwMode="auto">
            <a:xfrm>
              <a:off x="36900235" y="10991459"/>
              <a:ext cx="5464944" cy="775402"/>
            </a:xfrm>
            <a:prstGeom prst="roundRect">
              <a:avLst>
                <a:gd name="adj" fmla="val 6520"/>
              </a:avLst>
            </a:prstGeom>
            <a:solidFill>
              <a:srgbClr val="E7E6E6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40079" tIns="26301" rIns="26301" bIns="26301" rtlCol="0" anchor="ctr"/>
            <a:lstStyle/>
            <a:p>
              <a:pPr marL="369834" lvl="1" indent="-159805" defTabSz="657482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>
                  <a:solidFill>
                    <a:prstClr val="black"/>
                  </a:solidFill>
                  <a:cs typeface="Arial Narrow" panose="020B0604020202020204" pitchFamily="34" charset="0"/>
                </a:rPr>
                <a:t>Fracture rate is the most relevant clinical endpoint for patients with OI</a:t>
              </a:r>
            </a:p>
          </p:txBody>
        </p:sp>
        <p:sp>
          <p:nvSpPr>
            <p:cNvPr id="516" name="Rectangle: Rounded Corners 15">
              <a:extLst>
                <a:ext uri="{FF2B5EF4-FFF2-40B4-BE49-F238E27FC236}">
                  <a16:creationId xmlns:a16="http://schemas.microsoft.com/office/drawing/2014/main" id="{D6DE0DF7-2D93-064A-B9F4-D6C2EC151D0F}"/>
                </a:ext>
              </a:extLst>
            </p:cNvPr>
            <p:cNvSpPr/>
            <p:nvPr/>
          </p:nvSpPr>
          <p:spPr bwMode="auto">
            <a:xfrm>
              <a:off x="34867977" y="10993737"/>
              <a:ext cx="2176206" cy="775402"/>
            </a:xfrm>
            <a:prstGeom prst="roundRect">
              <a:avLst>
                <a:gd name="adj" fmla="val 777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26301" tIns="26301" rIns="26301" bIns="26301" rtlCol="0" anchor="ctr"/>
            <a:lstStyle/>
            <a:p>
              <a:pPr algn="ctr" defTabSz="657482">
                <a:defRPr/>
              </a:pPr>
              <a:r>
                <a:rPr lang="en-US" sz="2000" b="1" kern="0" dirty="0">
                  <a:solidFill>
                    <a:prstClr val="white"/>
                  </a:solidFill>
                  <a:cs typeface="Arial Narrow" panose="020B0604020202020204" pitchFamily="34" charset="0"/>
                </a:rPr>
                <a:t>Primary Endpoint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DF1DF5-137E-7BD7-023A-075F21514868}"/>
              </a:ext>
            </a:extLst>
          </p:cNvPr>
          <p:cNvGrpSpPr/>
          <p:nvPr/>
        </p:nvGrpSpPr>
        <p:grpSpPr>
          <a:xfrm>
            <a:off x="21069039" y="20578769"/>
            <a:ext cx="11408490" cy="2726118"/>
            <a:chOff x="34867977" y="7358041"/>
            <a:chExt cx="7445016" cy="3341668"/>
          </a:xfrm>
        </p:grpSpPr>
        <p:sp>
          <p:nvSpPr>
            <p:cNvPr id="518" name="Rectangle: Rounded Corners 12">
              <a:extLst>
                <a:ext uri="{FF2B5EF4-FFF2-40B4-BE49-F238E27FC236}">
                  <a16:creationId xmlns:a16="http://schemas.microsoft.com/office/drawing/2014/main" id="{F7CD27BA-234D-84B9-1909-61AF86AC13C2}"/>
                </a:ext>
              </a:extLst>
            </p:cNvPr>
            <p:cNvSpPr/>
            <p:nvPr/>
          </p:nvSpPr>
          <p:spPr bwMode="auto">
            <a:xfrm>
              <a:off x="36848049" y="7361032"/>
              <a:ext cx="5464944" cy="3338677"/>
            </a:xfrm>
            <a:prstGeom prst="roundRect">
              <a:avLst>
                <a:gd name="adj" fmla="val 6520"/>
              </a:avLst>
            </a:prstGeom>
            <a:solidFill>
              <a:srgbClr val="FBE5D6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40079" tIns="26301" rIns="26301" bIns="26301" rtlCol="0" anchor="ctr"/>
            <a:lstStyle/>
            <a:p>
              <a:pPr marL="369625" lvl="1" indent="-159523" defTabSz="657482">
                <a:buFont typeface="Arial" panose="020B0604020202020204" pitchFamily="34" charset="0"/>
                <a:buChar char="•"/>
              </a:pPr>
              <a:r>
                <a:rPr lang="en-US" sz="2000" kern="0" dirty="0">
                  <a:solidFill>
                    <a:prstClr val="black"/>
                  </a:solidFill>
                  <a:cs typeface="Arial Narrow" panose="020B0604020202020204" pitchFamily="34" charset="0"/>
                </a:rPr>
                <a:t>Sample size calculation is based on the primary endpoint of annualized total fracture rate</a:t>
              </a:r>
            </a:p>
            <a:p>
              <a:pPr marL="369625" lvl="1" indent="-159523" defTabSz="657482">
                <a:buFont typeface="Arial" panose="020B0604020202020204" pitchFamily="34" charset="0"/>
                <a:buChar char="•"/>
              </a:pPr>
              <a:r>
                <a:rPr lang="en-US" sz="2000" kern="0" dirty="0">
                  <a:solidFill>
                    <a:prstClr val="black"/>
                  </a:solidFill>
                  <a:cs typeface="Arial Narrow" panose="020B0604020202020204" pitchFamily="34" charset="0"/>
                </a:rPr>
                <a:t>~50 – 66 subjects will be randomized 1:1 to achieve ~77% - 87% power to evaluate the treatment difference between setrusumab and IV-BP at a one-sided significance level of 0.025</a:t>
              </a:r>
            </a:p>
            <a:p>
              <a:pPr marL="369625" lvl="1" indent="-159523" defTabSz="657482">
                <a:buFont typeface="Arial" panose="020B0604020202020204" pitchFamily="34" charset="0"/>
                <a:buChar char="•"/>
              </a:pPr>
              <a:r>
                <a:rPr lang="en-US" sz="2000" kern="0" dirty="0">
                  <a:solidFill>
                    <a:prstClr val="black"/>
                  </a:solidFill>
                  <a:cs typeface="Arial Narrow" panose="020B0604020202020204" pitchFamily="34" charset="0"/>
                </a:rPr>
                <a:t>This assumes an annualized fracture rate of 2 for the IV-BP arm, a 60% fracture reduction with setrusumab, a negative binomial dispersion parameter of 1, and an equal follow-up of 2 years in the active-controlled period</a:t>
              </a:r>
            </a:p>
          </p:txBody>
        </p:sp>
        <p:sp>
          <p:nvSpPr>
            <p:cNvPr id="519" name="Rectangle: Rounded Corners 13">
              <a:extLst>
                <a:ext uri="{FF2B5EF4-FFF2-40B4-BE49-F238E27FC236}">
                  <a16:creationId xmlns:a16="http://schemas.microsoft.com/office/drawing/2014/main" id="{AFC1B04E-2088-0F6E-2E37-01ADA60BF507}"/>
                </a:ext>
              </a:extLst>
            </p:cNvPr>
            <p:cNvSpPr/>
            <p:nvPr/>
          </p:nvSpPr>
          <p:spPr bwMode="auto">
            <a:xfrm>
              <a:off x="34867977" y="7358041"/>
              <a:ext cx="2176207" cy="3341668"/>
            </a:xfrm>
            <a:prstGeom prst="roundRect">
              <a:avLst>
                <a:gd name="adj" fmla="val 7770"/>
              </a:avLst>
            </a:prstGeom>
            <a:solidFill>
              <a:srgbClr val="ED7D31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26301" tIns="26301" rIns="26301" bIns="26301" rtlCol="0" anchor="ctr"/>
            <a:lstStyle/>
            <a:p>
              <a:pPr algn="ctr" defTabSz="657482"/>
              <a:r>
                <a:rPr lang="en-US" sz="2000" b="1" kern="0" dirty="0">
                  <a:solidFill>
                    <a:prstClr val="white"/>
                  </a:solidFill>
                  <a:cs typeface="Arial Narrow" panose="020B0604020202020204" pitchFamily="34" charset="0"/>
                </a:rPr>
                <a:t>Determining Sample Size</a:t>
              </a:r>
            </a:p>
          </p:txBody>
        </p:sp>
      </p:grpSp>
      <p:sp>
        <p:nvSpPr>
          <p:cNvPr id="520" name="Text Placeholder 33">
            <a:extLst>
              <a:ext uri="{FF2B5EF4-FFF2-40B4-BE49-F238E27FC236}">
                <a16:creationId xmlns:a16="http://schemas.microsoft.com/office/drawing/2014/main" id="{90230A5B-C288-D654-1900-54F3B1E57B83}"/>
              </a:ext>
            </a:extLst>
          </p:cNvPr>
          <p:cNvSpPr txBox="1">
            <a:spLocks/>
          </p:cNvSpPr>
          <p:nvPr/>
        </p:nvSpPr>
        <p:spPr>
          <a:xfrm>
            <a:off x="546883" y="17707702"/>
            <a:ext cx="10673431" cy="626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0039" tIns="35961" bIns="35961" anchor="ctr" anchorCtr="1">
            <a:spAutoFit/>
          </a:bodyPr>
          <a:lstStyle>
            <a:lvl1pPr marL="0" indent="0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Participating clinical sites (as of October 2023)</a:t>
            </a:r>
            <a:endParaRPr lang="en-US" sz="3600" dirty="0"/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32F2D3B0-A67A-2234-54AB-29C7815AEFD8}"/>
              </a:ext>
            </a:extLst>
          </p:cNvPr>
          <p:cNvSpPr txBox="1"/>
          <p:nvPr/>
        </p:nvSpPr>
        <p:spPr>
          <a:xfrm>
            <a:off x="11499811" y="27109030"/>
            <a:ext cx="884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a </a:t>
            </a:r>
            <a:r>
              <a:rPr lang="en-US" sz="1600" dirty="0"/>
              <a:t>All fractures are confirmed radiographically by central imaging </a:t>
            </a:r>
            <a:r>
              <a:rPr lang="en-US" sz="1600" baseline="30000" dirty="0"/>
              <a:t>b</a:t>
            </a:r>
            <a:r>
              <a:rPr lang="en-US" sz="1600" dirty="0"/>
              <a:t> Morphometric vertebral fracture identified by change from baseline in Genant semi-quantitative scoring based on annual skeletal survey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BFB3D0-5D46-7796-4CA5-CE564F7986AB}"/>
              </a:ext>
            </a:extLst>
          </p:cNvPr>
          <p:cNvGrpSpPr/>
          <p:nvPr/>
        </p:nvGrpSpPr>
        <p:grpSpPr>
          <a:xfrm>
            <a:off x="11448916" y="27993622"/>
            <a:ext cx="20964077" cy="3642078"/>
            <a:chOff x="15896827" y="23065601"/>
            <a:chExt cx="21584986" cy="6242891"/>
          </a:xfrm>
        </p:grpSpPr>
        <p:sp>
          <p:nvSpPr>
            <p:cNvPr id="885" name="Text Placeholder 2">
              <a:extLst>
                <a:ext uri="{FF2B5EF4-FFF2-40B4-BE49-F238E27FC236}">
                  <a16:creationId xmlns:a16="http://schemas.microsoft.com/office/drawing/2014/main" id="{4B7BD0B4-BE24-D04C-8D77-B0DC3F57BDAD}"/>
                </a:ext>
              </a:extLst>
            </p:cNvPr>
            <p:cNvSpPr txBox="1">
              <a:spLocks/>
            </p:cNvSpPr>
            <p:nvPr/>
          </p:nvSpPr>
          <p:spPr>
            <a:xfrm>
              <a:off x="15896827" y="24038768"/>
              <a:ext cx="21584973" cy="5269724"/>
            </a:xfrm>
            <a:prstGeom prst="rect">
              <a:avLst/>
            </a:prstGeom>
            <a:solidFill>
              <a:srgbClr val="E9DAE9"/>
            </a:solidFill>
          </p:spPr>
          <p:txBody>
            <a:bodyPr lIns="210117" rIns="210117" anchor="t">
              <a:noAutofit/>
            </a:bodyPr>
            <a:lstStyle>
              <a:lvl1pPr marL="1338126" indent="-1338126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99274" indent="-111510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60422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44590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28758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812927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597095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381264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165433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6556" indent="-246556">
                <a:spcBef>
                  <a:spcPts val="0"/>
                </a:spcBef>
                <a:spcAft>
                  <a:spcPts val="514"/>
                </a:spcAft>
              </a:pPr>
              <a:r>
                <a:rPr lang="en-US" sz="2743" dirty="0"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There is significant unmet need for medical therapy for children and adults with OI</a:t>
              </a:r>
            </a:p>
            <a:p>
              <a:pPr marL="246556" indent="-246556">
                <a:spcBef>
                  <a:spcPts val="0"/>
                </a:spcBef>
                <a:spcAft>
                  <a:spcPts val="514"/>
                </a:spcAft>
              </a:pPr>
              <a:r>
                <a:rPr lang="en-US" sz="2743" dirty="0"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Setrusumab has a unique mechanism of action: Bone formation       and Bone resorption</a:t>
              </a:r>
            </a:p>
            <a:p>
              <a:pPr marL="246556" indent="-246556">
                <a:spcBef>
                  <a:spcPts val="0"/>
                </a:spcBef>
                <a:spcAft>
                  <a:spcPts val="514"/>
                </a:spcAft>
              </a:pPr>
              <a:r>
                <a:rPr lang="en-US" sz="2743" dirty="0"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Setrusumab has shown </a:t>
              </a:r>
              <a:r>
                <a:rPr lang="en-US" sz="2743" dirty="0">
                  <a:latin typeface="Arial Narrow" panose="020B0606020202030204" pitchFamily="34" charset="0"/>
                </a:rPr>
                <a:t>increases in BMD and bone strength in </a:t>
              </a:r>
              <a:r>
                <a:rPr lang="en-US" sz="2743" dirty="0"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adults with OI</a:t>
              </a:r>
            </a:p>
            <a:p>
              <a:pPr marL="246556" indent="-246556">
                <a:spcBef>
                  <a:spcPts val="0"/>
                </a:spcBef>
                <a:spcAft>
                  <a:spcPts val="514"/>
                </a:spcAft>
              </a:pPr>
              <a:r>
                <a:rPr lang="en-US" sz="2743" dirty="0">
                  <a:latin typeface="Arial Narrow" panose="020B0606020202030204" pitchFamily="34" charset="0"/>
                </a:rPr>
                <a:t>The observations in adults support a clinical study to investigate fracture rate reduction in children as</a:t>
              </a:r>
              <a:r>
                <a:rPr lang="en-US" sz="2743" dirty="0"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 is currently underway</a:t>
              </a:r>
            </a:p>
            <a:p>
              <a:pPr marL="246556" indent="-246556">
                <a:spcBef>
                  <a:spcPts val="0"/>
                </a:spcBef>
                <a:spcAft>
                  <a:spcPts val="514"/>
                </a:spcAft>
              </a:pPr>
              <a:r>
                <a:rPr lang="en-US" sz="2743" i="1" dirty="0"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Cosmic</a:t>
              </a:r>
              <a:r>
                <a:rPr lang="en-US" sz="2743" dirty="0"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 is a phase 3 study to compare the effect of setrusumab therapy vs IV-BP in children with OI aged 2 to &lt; 7 years on fracture reduction</a:t>
              </a:r>
            </a:p>
            <a:p>
              <a:pPr marL="246556" indent="-246556">
                <a:spcBef>
                  <a:spcPts val="0"/>
                </a:spcBef>
                <a:spcAft>
                  <a:spcPts val="514"/>
                </a:spcAft>
              </a:pPr>
              <a:r>
                <a:rPr lang="en-US" sz="2743" dirty="0"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This pivotal study could potentially lead to regulatory approval for setrusumab as the first targeted therapy available for patients with OI types I, III, and IV</a:t>
              </a:r>
            </a:p>
          </p:txBody>
        </p:sp>
        <p:sp>
          <p:nvSpPr>
            <p:cNvPr id="886" name="Text Placeholder 33">
              <a:extLst>
                <a:ext uri="{FF2B5EF4-FFF2-40B4-BE49-F238E27FC236}">
                  <a16:creationId xmlns:a16="http://schemas.microsoft.com/office/drawing/2014/main" id="{4B9C1988-88DD-7A44-BC0C-C2B26023B378}"/>
                </a:ext>
              </a:extLst>
            </p:cNvPr>
            <p:cNvSpPr txBox="1">
              <a:spLocks/>
            </p:cNvSpPr>
            <p:nvPr/>
          </p:nvSpPr>
          <p:spPr>
            <a:xfrm>
              <a:off x="15904085" y="23065601"/>
              <a:ext cx="21577728" cy="10740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70039" tIns="35961" bIns="35961" anchor="ctr" anchorCtr="1">
              <a:spAutoFit/>
            </a:bodyPr>
            <a:lstStyle>
              <a:lvl1pPr marL="0" indent="0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899274" indent="-111510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60422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44590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28758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812927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597095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381264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165433" indent="-892085" algn="l" defTabSz="356833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7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/>
                <a:t>SUMMARY</a:t>
              </a:r>
            </a:p>
          </p:txBody>
        </p:sp>
        <p:pic>
          <p:nvPicPr>
            <p:cNvPr id="525" name="Picture 524">
              <a:extLst>
                <a:ext uri="{FF2B5EF4-FFF2-40B4-BE49-F238E27FC236}">
                  <a16:creationId xmlns:a16="http://schemas.microsoft.com/office/drawing/2014/main" id="{2E40E7F5-609A-724F-E8D7-CB1D897A5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6089" y="24948804"/>
              <a:ext cx="388088" cy="632440"/>
            </a:xfrm>
            <a:prstGeom prst="rect">
              <a:avLst/>
            </a:prstGeom>
          </p:spPr>
        </p:pic>
        <p:pic>
          <p:nvPicPr>
            <p:cNvPr id="526" name="Picture 525">
              <a:extLst>
                <a:ext uri="{FF2B5EF4-FFF2-40B4-BE49-F238E27FC236}">
                  <a16:creationId xmlns:a16="http://schemas.microsoft.com/office/drawing/2014/main" id="{D53349AA-46C4-3168-B389-5F9CF289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28622" y="25012534"/>
              <a:ext cx="388088" cy="63244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3354F29-B5B2-B30A-250B-BAA81F8B26B2}"/>
              </a:ext>
            </a:extLst>
          </p:cNvPr>
          <p:cNvSpPr txBox="1"/>
          <p:nvPr/>
        </p:nvSpPr>
        <p:spPr>
          <a:xfrm>
            <a:off x="440872" y="18388360"/>
            <a:ext cx="10784125" cy="954107"/>
          </a:xfrm>
          <a:prstGeom prst="rect">
            <a:avLst/>
          </a:prstGeom>
          <a:noFill/>
        </p:spPr>
        <p:txBody>
          <a:bodyPr wrap="square" lIns="210117" rIns="0" rtlCol="0">
            <a:spAutoFit/>
          </a:bodyPr>
          <a:lstStyle/>
          <a:p>
            <a:pPr marL="262628" indent="-262628">
              <a:buFont typeface="Arial" panose="020B0604020202020204" pitchFamily="34" charset="0"/>
              <a:buChar char="•"/>
            </a:pPr>
            <a:r>
              <a:rPr lang="en-US" sz="2800" dirty="0"/>
              <a:t>This study is taking place at 23 clinical sites across the United States, Canada, Brazil, France, Germany, Italy, the Netherlands, and Poland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86402-0953-0311-9771-704BC48AA4A9}"/>
              </a:ext>
            </a:extLst>
          </p:cNvPr>
          <p:cNvSpPr txBox="1"/>
          <p:nvPr/>
        </p:nvSpPr>
        <p:spPr>
          <a:xfrm>
            <a:off x="494641" y="25245735"/>
            <a:ext cx="10844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cs typeface="Arial Narrow" panose="020B0604020202020204" pitchFamily="34" charset="0"/>
              </a:rPr>
              <a:t>For more information, please visit www.ClinicalTrials.gov (NCT05768854).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C502A8E-9381-4D61-B582-855C6015C2F5}"/>
              </a:ext>
            </a:extLst>
          </p:cNvPr>
          <p:cNvSpPr txBox="1">
            <a:spLocks/>
          </p:cNvSpPr>
          <p:nvPr/>
        </p:nvSpPr>
        <p:spPr>
          <a:xfrm>
            <a:off x="501411" y="27156137"/>
            <a:ext cx="10673430" cy="977591"/>
          </a:xfrm>
          <a:prstGeom prst="rect">
            <a:avLst/>
          </a:prstGeom>
          <a:noFill/>
        </p:spPr>
        <p:txBody>
          <a:bodyPr rIns="0" anchor="t">
            <a:noAutofit/>
          </a:bodyPr>
          <a:lstStyle>
            <a:lvl1pPr marL="1338126" indent="-1338126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376" indent="0" defTabSz="1395121">
              <a:spcBef>
                <a:spcPts val="0"/>
              </a:spcBef>
              <a:buNone/>
              <a:tabLst>
                <a:tab pos="360405" algn="l"/>
              </a:tabLst>
            </a:pPr>
            <a:r>
              <a:rPr lang="en-US" sz="2000" dirty="0">
                <a:latin typeface="+mj-lt"/>
                <a:cs typeface="Arial Narrow" panose="020B0604020202020204" pitchFamily="34" charset="0"/>
              </a:rPr>
              <a:t>We thank the participants and their families for participating in this study. The clinical development of setrusumab, including the </a:t>
            </a:r>
            <a:r>
              <a:rPr lang="en-US" sz="2000" i="1" dirty="0">
                <a:latin typeface="+mj-lt"/>
                <a:cs typeface="Arial Narrow" panose="020B0604020202020204" pitchFamily="34" charset="0"/>
              </a:rPr>
              <a:t>Cosmic </a:t>
            </a:r>
            <a:r>
              <a:rPr lang="en-US" sz="2000" dirty="0">
                <a:latin typeface="+mj-lt"/>
                <a:cs typeface="Arial Narrow" panose="020B0604020202020204" pitchFamily="34" charset="0"/>
              </a:rPr>
              <a:t>study, is sponsored by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 Narrow" panose="020B0604020202020204" pitchFamily="34" charset="0"/>
              </a:rPr>
              <a:t>Ultragenyx Pharmaceutical Inc (Ultragenyx) </a:t>
            </a:r>
            <a:r>
              <a:rPr lang="en-US" sz="2000" dirty="0">
                <a:latin typeface="+mj-lt"/>
                <a:cs typeface="Arial Narrow" panose="020B0604020202020204" pitchFamily="34" charset="0"/>
              </a:rPr>
              <a:t>and Mereo Biopharma (Mereo). </a:t>
            </a:r>
            <a:br>
              <a:rPr lang="en-US" sz="2000" dirty="0">
                <a:latin typeface="+mj-lt"/>
                <a:cs typeface="Arial Narrow" panose="020B0604020202020204" pitchFamily="34" charset="0"/>
              </a:rPr>
            </a:br>
            <a:r>
              <a:rPr lang="en-US" sz="2000" dirty="0">
                <a:latin typeface="+mj-lt"/>
                <a:cs typeface="Arial Narrow" panose="020B0604020202020204" pitchFamily="34" charset="0"/>
              </a:rPr>
              <a:t>Michael Bober was employed at Nemours Children’s Hospital at the time of this work and continues to volunteer at this institute; he is currently employed at Tyra Biosciences.</a:t>
            </a:r>
          </a:p>
          <a:p>
            <a:pPr marL="19376" indent="0" defTabSz="1395121">
              <a:spcBef>
                <a:spcPts val="0"/>
              </a:spcBef>
              <a:buNone/>
              <a:tabLst>
                <a:tab pos="360405" algn="l"/>
              </a:tabLst>
            </a:pPr>
            <a:r>
              <a:rPr lang="en-US" sz="2000" dirty="0">
                <a:solidFill>
                  <a:srgbClr val="231F20"/>
                </a:solidFill>
                <a:latin typeface="+mj-lt"/>
                <a:cs typeface="Arial Narrow" panose="020B0604020202020204" pitchFamily="34" charset="0"/>
              </a:rPr>
              <a:t>Third-party medical writing assistance was provided by Kariena Dill and paid for by Ultragenyx Pharmaceutical Inc.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22520A9-ED73-B9EB-CB75-9A1A503E583D}"/>
              </a:ext>
            </a:extLst>
          </p:cNvPr>
          <p:cNvSpPr txBox="1">
            <a:spLocks/>
          </p:cNvSpPr>
          <p:nvPr/>
        </p:nvSpPr>
        <p:spPr>
          <a:xfrm>
            <a:off x="505420" y="26438312"/>
            <a:ext cx="10669421" cy="626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0039" tIns="35961" bIns="35961" anchor="ctr" anchorCtr="1">
            <a:spAutoFit/>
          </a:bodyPr>
          <a:lstStyle>
            <a:lvl1pPr marL="0" indent="0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99274" indent="-111510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422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44590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758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12927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97095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81264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65433" indent="-892085" algn="l" defTabSz="3568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ACKNOWLEDGEMENTS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8962C40-B354-8B2B-53EA-2807FC16DFCB}"/>
              </a:ext>
            </a:extLst>
          </p:cNvPr>
          <p:cNvSpPr/>
          <p:nvPr/>
        </p:nvSpPr>
        <p:spPr>
          <a:xfrm>
            <a:off x="14956456" y="5524638"/>
            <a:ext cx="6629649" cy="645473"/>
          </a:xfrm>
          <a:prstGeom prst="rightArrow">
            <a:avLst>
              <a:gd name="adj1" fmla="val 100000"/>
              <a:gd name="adj2" fmla="val 531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Active-controlled period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4E5CB53-F2F6-BCDD-6FE3-84AB57F3420F}"/>
              </a:ext>
            </a:extLst>
          </p:cNvPr>
          <p:cNvSpPr/>
          <p:nvPr/>
        </p:nvSpPr>
        <p:spPr>
          <a:xfrm>
            <a:off x="21586106" y="5524638"/>
            <a:ext cx="6629649" cy="645473"/>
          </a:xfrm>
          <a:prstGeom prst="rightArrow">
            <a:avLst>
              <a:gd name="adj1" fmla="val 100000"/>
              <a:gd name="adj2" fmla="val 531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Extension period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70348-3F0F-61BE-30BE-9FE376E40029}"/>
              </a:ext>
            </a:extLst>
          </p:cNvPr>
          <p:cNvSpPr/>
          <p:nvPr/>
        </p:nvSpPr>
        <p:spPr>
          <a:xfrm>
            <a:off x="21586106" y="7401822"/>
            <a:ext cx="6629649" cy="645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Setrusumab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732EF5-B7AE-6FB3-9328-5485DF2009D9}"/>
              </a:ext>
            </a:extLst>
          </p:cNvPr>
          <p:cNvCxnSpPr/>
          <p:nvPr/>
        </p:nvCxnSpPr>
        <p:spPr>
          <a:xfrm>
            <a:off x="20769939" y="7088872"/>
            <a:ext cx="0" cy="12507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6C5012-FF44-BBB0-16B2-6D4DE2C2C16B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0769940" y="7724559"/>
            <a:ext cx="8161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C0ED050-C6F0-873E-3705-81787602AF6C}"/>
              </a:ext>
            </a:extLst>
          </p:cNvPr>
          <p:cNvSpPr/>
          <p:nvPr/>
        </p:nvSpPr>
        <p:spPr>
          <a:xfrm rot="16200000">
            <a:off x="12077358" y="7326354"/>
            <a:ext cx="2758985" cy="79640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18408D-0DFD-0965-5941-FDB2FEC4E622}"/>
              </a:ext>
            </a:extLst>
          </p:cNvPr>
          <p:cNvSpPr/>
          <p:nvPr/>
        </p:nvSpPr>
        <p:spPr>
          <a:xfrm rot="16200000">
            <a:off x="12678432" y="7408523"/>
            <a:ext cx="3367761" cy="6320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Randomization 1:1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9195E4-8E68-AC90-D463-F76138207D12}"/>
              </a:ext>
            </a:extLst>
          </p:cNvPr>
          <p:cNvCxnSpPr>
            <a:cxnSpLocks/>
          </p:cNvCxnSpPr>
          <p:nvPr/>
        </p:nvCxnSpPr>
        <p:spPr>
          <a:xfrm>
            <a:off x="14956455" y="9460418"/>
            <a:ext cx="13259299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991C5C-9429-BFE8-0AF8-D2F1259807EF}"/>
              </a:ext>
            </a:extLst>
          </p:cNvPr>
          <p:cNvCxnSpPr>
            <a:cxnSpLocks/>
          </p:cNvCxnSpPr>
          <p:nvPr/>
        </p:nvCxnSpPr>
        <p:spPr>
          <a:xfrm>
            <a:off x="21606121" y="9068532"/>
            <a:ext cx="0" cy="78377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C06E7D-5629-0DC2-5FE7-6DC88E160A97}"/>
              </a:ext>
            </a:extLst>
          </p:cNvPr>
          <p:cNvCxnSpPr>
            <a:cxnSpLocks/>
          </p:cNvCxnSpPr>
          <p:nvPr/>
        </p:nvCxnSpPr>
        <p:spPr>
          <a:xfrm>
            <a:off x="28255785" y="9068532"/>
            <a:ext cx="0" cy="78377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50B28C-DDAA-25A6-B5D7-A40DF0E88EC9}"/>
              </a:ext>
            </a:extLst>
          </p:cNvPr>
          <p:cNvCxnSpPr>
            <a:cxnSpLocks/>
          </p:cNvCxnSpPr>
          <p:nvPr/>
        </p:nvCxnSpPr>
        <p:spPr>
          <a:xfrm>
            <a:off x="14956455" y="9068532"/>
            <a:ext cx="0" cy="78377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049126-BA61-2047-4170-F7E755C0CAF0}"/>
              </a:ext>
            </a:extLst>
          </p:cNvPr>
          <p:cNvSpPr txBox="1"/>
          <p:nvPr/>
        </p:nvSpPr>
        <p:spPr>
          <a:xfrm>
            <a:off x="13275072" y="10000023"/>
            <a:ext cx="3400553" cy="51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43" b="1" dirty="0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AD092F-F523-E475-3B34-903320090A4B}"/>
              </a:ext>
            </a:extLst>
          </p:cNvPr>
          <p:cNvSpPr txBox="1"/>
          <p:nvPr/>
        </p:nvSpPr>
        <p:spPr>
          <a:xfrm>
            <a:off x="19885828" y="10000023"/>
            <a:ext cx="3400553" cy="51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43" b="1" dirty="0">
                <a:latin typeface="Calibri" panose="020F0502020204030204" pitchFamily="34" charset="0"/>
                <a:cs typeface="Calibri" panose="020F0502020204030204" pitchFamily="34" charset="0"/>
              </a:rPr>
              <a:t>Month 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386FB0-FD6F-B1AA-C60A-BDC9180E039D}"/>
              </a:ext>
            </a:extLst>
          </p:cNvPr>
          <p:cNvSpPr txBox="1"/>
          <p:nvPr/>
        </p:nvSpPr>
        <p:spPr>
          <a:xfrm>
            <a:off x="26555509" y="10000023"/>
            <a:ext cx="3400553" cy="51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43" b="1" dirty="0">
                <a:latin typeface="Calibri" panose="020F0502020204030204" pitchFamily="34" charset="0"/>
                <a:cs typeface="Calibri" panose="020F0502020204030204" pitchFamily="34" charset="0"/>
              </a:rPr>
              <a:t>End of Trial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30862C-6806-35BA-578E-D4B8F6F5EF8C}"/>
              </a:ext>
            </a:extLst>
          </p:cNvPr>
          <p:cNvSpPr txBox="1"/>
          <p:nvPr/>
        </p:nvSpPr>
        <p:spPr>
          <a:xfrm>
            <a:off x="19885828" y="10383508"/>
            <a:ext cx="3400553" cy="51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43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Analysis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CFAAE4-BF2D-58F3-1C9D-6D907823DE55}"/>
              </a:ext>
            </a:extLst>
          </p:cNvPr>
          <p:cNvSpPr txBox="1"/>
          <p:nvPr/>
        </p:nvSpPr>
        <p:spPr>
          <a:xfrm>
            <a:off x="26555509" y="10383508"/>
            <a:ext cx="3400553" cy="51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43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Analysis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C37307-B796-7180-309F-C1C94000F3B7}"/>
              </a:ext>
            </a:extLst>
          </p:cNvPr>
          <p:cNvSpPr txBox="1"/>
          <p:nvPr/>
        </p:nvSpPr>
        <p:spPr>
          <a:xfrm>
            <a:off x="22984284" y="9614460"/>
            <a:ext cx="4257021" cy="93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43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extension until commercial availability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24A2D7-3D94-B141-F169-6F47AEE87FE9}"/>
              </a:ext>
            </a:extLst>
          </p:cNvPr>
          <p:cNvSpPr/>
          <p:nvPr/>
        </p:nvSpPr>
        <p:spPr>
          <a:xfrm>
            <a:off x="14956456" y="6459728"/>
            <a:ext cx="6629649" cy="6454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Bisphosphonate (n= ~25-33)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FB70C0-C810-70AA-CF57-4E59EC132F7E}"/>
              </a:ext>
            </a:extLst>
          </p:cNvPr>
          <p:cNvSpPr/>
          <p:nvPr/>
        </p:nvSpPr>
        <p:spPr>
          <a:xfrm>
            <a:off x="14956456" y="8323292"/>
            <a:ext cx="6629649" cy="645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Setrusumab (n= ~25-33)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47254F-EA60-5021-491F-9D1D1D755AB9}"/>
              </a:ext>
            </a:extLst>
          </p:cNvPr>
          <p:cNvSpPr txBox="1"/>
          <p:nvPr/>
        </p:nvSpPr>
        <p:spPr>
          <a:xfrm>
            <a:off x="10043268" y="24639311"/>
            <a:ext cx="755669" cy="38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86" dirty="0">
              <a:cs typeface="Arial Narrow" panose="020B0604020202020204" pitchFamily="34" charset="0"/>
            </a:endParaRPr>
          </a:p>
        </p:txBody>
      </p:sp>
      <p:pic>
        <p:nvPicPr>
          <p:cNvPr id="45" name="Picture 44" descr="A map of the world&#10;&#10;Description automatically generated">
            <a:extLst>
              <a:ext uri="{FF2B5EF4-FFF2-40B4-BE49-F238E27FC236}">
                <a16:creationId xmlns:a16="http://schemas.microsoft.com/office/drawing/2014/main" id="{E5590680-3789-2C63-A603-D04231AC4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"/>
          <a:stretch/>
        </p:blipFill>
        <p:spPr>
          <a:xfrm>
            <a:off x="443133" y="19805324"/>
            <a:ext cx="10669421" cy="541492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092C4B3-B2D6-B4D2-AC32-98DE8BFDAE07}"/>
              </a:ext>
            </a:extLst>
          </p:cNvPr>
          <p:cNvSpPr txBox="1"/>
          <p:nvPr/>
        </p:nvSpPr>
        <p:spPr>
          <a:xfrm>
            <a:off x="7739743" y="24592849"/>
            <a:ext cx="2303525" cy="38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86" dirty="0"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04650"/>
      </p:ext>
    </p:extLst>
  </p:cSld>
  <p:clrMapOvr>
    <a:masterClrMapping/>
  </p:clrMapOvr>
</p:sld>
</file>

<file path=ppt/theme/theme1.xml><?xml version="1.0" encoding="utf-8"?>
<a:theme xmlns:a="http://schemas.openxmlformats.org/drawingml/2006/main" name="Ultragenyx WORLD Master">
  <a:themeElements>
    <a:clrScheme name="Custom 3">
      <a:dk1>
        <a:sysClr val="windowText" lastClr="000000"/>
      </a:dk1>
      <a:lt1>
        <a:sysClr val="window" lastClr="FFFFFF"/>
      </a:lt1>
      <a:dk2>
        <a:srgbClr val="032B80"/>
      </a:dk2>
      <a:lt2>
        <a:srgbClr val="89CFEE"/>
      </a:lt2>
      <a:accent1>
        <a:srgbClr val="660066"/>
      </a:accent1>
      <a:accent2>
        <a:srgbClr val="78923C"/>
      </a:accent2>
      <a:accent3>
        <a:srgbClr val="0078BB"/>
      </a:accent3>
      <a:accent4>
        <a:srgbClr val="86838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B0CE8033E2A848B1CAF960335494F7" ma:contentTypeVersion="33" ma:contentTypeDescription="Create a new document." ma:contentTypeScope="" ma:versionID="29d417c94fbca0a9ec52ee8b0228066c">
  <xsd:schema xmlns:xsd="http://www.w3.org/2001/XMLSchema" xmlns:xs="http://www.w3.org/2001/XMLSchema" xmlns:p="http://schemas.microsoft.com/office/2006/metadata/properties" xmlns:ns2="0f0ae7e4-33bd-4dbb-a9f0-bada69d1417f" xmlns:ns3="96d099e0-95a0-4ce7-b10c-72b2e14802fb" xmlns:ns4="7b3ea136-70e0-498e-a175-05e77e6c01c5" targetNamespace="http://schemas.microsoft.com/office/2006/metadata/properties" ma:root="true" ma:fieldsID="8de98e316a2cdb2211bdbaf2dfe03f62" ns2:_="" ns3:_="" ns4:_="">
    <xsd:import namespace="0f0ae7e4-33bd-4dbb-a9f0-bada69d1417f"/>
    <xsd:import namespace="96d099e0-95a0-4ce7-b10c-72b2e14802fb"/>
    <xsd:import namespace="7b3ea136-70e0-498e-a175-05e77e6c01c5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naming_x0020_convention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7e4-33bd-4dbb-a9f0-bada69d1417f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Research"/>
          <xsd:enumeration value="Templat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099e0-95a0-4ce7-b10c-72b2e1480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aming_x0020_convention" ma:index="17" nillable="true" ma:displayName="Naming Convention" ma:format="Dropdown" ma:internalName="naming_x0020_convention">
      <xsd:simpleType>
        <xsd:restriction base="dms:Text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ea136-70e0-498e-a175-05e77e6c0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f0ae7e4-33bd-4dbb-a9f0-bada69d1417f">Template</Category>
    <naming_x0020_convention xmlns="96d099e0-95a0-4ce7-b10c-72b2e14802fb" xsi:nil="true"/>
  </documentManagement>
</p:properties>
</file>

<file path=customXml/itemProps1.xml><?xml version="1.0" encoding="utf-8"?>
<ds:datastoreItem xmlns:ds="http://schemas.openxmlformats.org/officeDocument/2006/customXml" ds:itemID="{FE036701-0C16-4559-8FBE-AE40E02BE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0ae7e4-33bd-4dbb-a9f0-bada69d1417f"/>
    <ds:schemaRef ds:uri="96d099e0-95a0-4ce7-b10c-72b2e14802fb"/>
    <ds:schemaRef ds:uri="7b3ea136-70e0-498e-a175-05e77e6c0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E46669-CB31-4139-8503-76583E3B4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03954-7A91-4650-A982-C133ED21271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b3ea136-70e0-498e-a175-05e77e6c01c5"/>
    <ds:schemaRef ds:uri="96d099e0-95a0-4ce7-b10c-72b2e14802fb"/>
    <ds:schemaRef ds:uri="0f0ae7e4-33bd-4dbb-a9f0-bada69d141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46000</TotalTime>
  <Words>1466</Words>
  <Application>Microsoft Office PowerPoint</Application>
  <PresentationFormat>Custom</PresentationFormat>
  <Paragraphs>97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Times New Roman</vt:lpstr>
      <vt:lpstr>Ultragenyx WORLD Master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EK-AIO</dc:creator>
  <cp:lastModifiedBy>Jack Pike</cp:lastModifiedBy>
  <cp:revision>2214</cp:revision>
  <cp:lastPrinted>2018-01-27T00:53:00Z</cp:lastPrinted>
  <dcterms:created xsi:type="dcterms:W3CDTF">2014-04-27T18:49:43Z</dcterms:created>
  <dcterms:modified xsi:type="dcterms:W3CDTF">2024-03-11T14:00:58Z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0x0101005EB0CE8033E2A848B1CAF960335494F7</vt:lpwstr>
  </property>
</Properties>
</file>