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
  </p:handoutMasterIdLst>
  <p:sldIdLst>
    <p:sldId id="257" r:id="rId2"/>
  </p:sldIdLst>
  <p:sldSz cx="32918400" cy="19202400"/>
  <p:notesSz cx="6858000" cy="9144000"/>
  <p:defaultTextStyle>
    <a:defPPr>
      <a:defRPr lang="en-US"/>
    </a:defPPr>
    <a:lvl1pPr algn="l" rtl="0" eaLnBrk="0" fontAlgn="base" hangingPunct="0">
      <a:spcBef>
        <a:spcPct val="0"/>
      </a:spcBef>
      <a:spcAft>
        <a:spcPct val="0"/>
      </a:spcAft>
      <a:defRPr sz="5800" kern="1200">
        <a:solidFill>
          <a:schemeClr val="tx1"/>
        </a:solidFill>
        <a:latin typeface="Tahoma" charset="0"/>
        <a:ea typeface="+mn-ea"/>
        <a:cs typeface="+mn-cs"/>
      </a:defRPr>
    </a:lvl1pPr>
    <a:lvl2pPr marL="310210" algn="l" rtl="0" eaLnBrk="0" fontAlgn="base" hangingPunct="0">
      <a:spcBef>
        <a:spcPct val="0"/>
      </a:spcBef>
      <a:spcAft>
        <a:spcPct val="0"/>
      </a:spcAft>
      <a:defRPr sz="5800" kern="1200">
        <a:solidFill>
          <a:schemeClr val="tx1"/>
        </a:solidFill>
        <a:latin typeface="Tahoma" charset="0"/>
        <a:ea typeface="+mn-ea"/>
        <a:cs typeface="+mn-cs"/>
      </a:defRPr>
    </a:lvl2pPr>
    <a:lvl3pPr marL="620420" algn="l" rtl="0" eaLnBrk="0" fontAlgn="base" hangingPunct="0">
      <a:spcBef>
        <a:spcPct val="0"/>
      </a:spcBef>
      <a:spcAft>
        <a:spcPct val="0"/>
      </a:spcAft>
      <a:defRPr sz="5800" kern="1200">
        <a:solidFill>
          <a:schemeClr val="tx1"/>
        </a:solidFill>
        <a:latin typeface="Tahoma" charset="0"/>
        <a:ea typeface="+mn-ea"/>
        <a:cs typeface="+mn-cs"/>
      </a:defRPr>
    </a:lvl3pPr>
    <a:lvl4pPr marL="930631" algn="l" rtl="0" eaLnBrk="0" fontAlgn="base" hangingPunct="0">
      <a:spcBef>
        <a:spcPct val="0"/>
      </a:spcBef>
      <a:spcAft>
        <a:spcPct val="0"/>
      </a:spcAft>
      <a:defRPr sz="5800" kern="1200">
        <a:solidFill>
          <a:schemeClr val="tx1"/>
        </a:solidFill>
        <a:latin typeface="Tahoma" charset="0"/>
        <a:ea typeface="+mn-ea"/>
        <a:cs typeface="+mn-cs"/>
      </a:defRPr>
    </a:lvl4pPr>
    <a:lvl5pPr marL="1240841" algn="l" rtl="0" eaLnBrk="0" fontAlgn="base" hangingPunct="0">
      <a:spcBef>
        <a:spcPct val="0"/>
      </a:spcBef>
      <a:spcAft>
        <a:spcPct val="0"/>
      </a:spcAft>
      <a:defRPr sz="5800" kern="1200">
        <a:solidFill>
          <a:schemeClr val="tx1"/>
        </a:solidFill>
        <a:latin typeface="Tahoma" charset="0"/>
        <a:ea typeface="+mn-ea"/>
        <a:cs typeface="+mn-cs"/>
      </a:defRPr>
    </a:lvl5pPr>
    <a:lvl6pPr marL="1551051" algn="l" defTabSz="620420" rtl="0" eaLnBrk="1" latinLnBrk="0" hangingPunct="1">
      <a:defRPr sz="5800" kern="1200">
        <a:solidFill>
          <a:schemeClr val="tx1"/>
        </a:solidFill>
        <a:latin typeface="Tahoma" charset="0"/>
        <a:ea typeface="+mn-ea"/>
        <a:cs typeface="+mn-cs"/>
      </a:defRPr>
    </a:lvl6pPr>
    <a:lvl7pPr marL="1861261" algn="l" defTabSz="620420" rtl="0" eaLnBrk="1" latinLnBrk="0" hangingPunct="1">
      <a:defRPr sz="5800" kern="1200">
        <a:solidFill>
          <a:schemeClr val="tx1"/>
        </a:solidFill>
        <a:latin typeface="Tahoma" charset="0"/>
        <a:ea typeface="+mn-ea"/>
        <a:cs typeface="+mn-cs"/>
      </a:defRPr>
    </a:lvl7pPr>
    <a:lvl8pPr marL="2171471" algn="l" defTabSz="620420" rtl="0" eaLnBrk="1" latinLnBrk="0" hangingPunct="1">
      <a:defRPr sz="5800" kern="1200">
        <a:solidFill>
          <a:schemeClr val="tx1"/>
        </a:solidFill>
        <a:latin typeface="Tahoma" charset="0"/>
        <a:ea typeface="+mn-ea"/>
        <a:cs typeface="+mn-cs"/>
      </a:defRPr>
    </a:lvl8pPr>
    <a:lvl9pPr marL="2481682" algn="l" defTabSz="620420" rtl="0" eaLnBrk="1" latinLnBrk="0" hangingPunct="1">
      <a:defRPr sz="58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6048">
          <p15:clr>
            <a:srgbClr val="A4A3A4"/>
          </p15:clr>
        </p15:guide>
        <p15:guide id="2" pos="10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9"/>
    <a:srgbClr val="54C8E8"/>
    <a:srgbClr val="008265"/>
    <a:srgbClr val="56595C"/>
    <a:srgbClr val="9FA1A4"/>
    <a:srgbClr val="797A7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31" autoAdjust="0"/>
    <p:restoredTop sz="94660"/>
  </p:normalViewPr>
  <p:slideViewPr>
    <p:cSldViewPr snapToGrid="0">
      <p:cViewPr>
        <p:scale>
          <a:sx n="50" d="100"/>
          <a:sy n="50" d="100"/>
        </p:scale>
        <p:origin x="456" y="504"/>
      </p:cViewPr>
      <p:guideLst>
        <p:guide orient="horz" pos="6048"/>
        <p:guide pos="10368"/>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37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37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37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42DD698-1A08-448C-9A96-96D3F9308FF1}" type="slidenum">
              <a:rPr lang="en-US"/>
              <a:pPr>
                <a:defRPr/>
              </a:pPr>
              <a:t>‹#›</a:t>
            </a:fld>
            <a:endParaRPr lang="en-US"/>
          </a:p>
        </p:txBody>
      </p:sp>
      <p:pic>
        <p:nvPicPr>
          <p:cNvPr id="3078" name="Picture 6" descr="CC_Std_B"/>
          <p:cNvPicPr>
            <a:picLocks noChangeAspect="1" noChangeArrowheads="1"/>
          </p:cNvPicPr>
          <p:nvPr/>
        </p:nvPicPr>
        <p:blipFill>
          <a:blip r:embed="rId2" cstate="print"/>
          <a:srcRect/>
          <a:stretch>
            <a:fillRect/>
          </a:stretch>
        </p:blipFill>
        <p:spPr bwMode="auto">
          <a:xfrm>
            <a:off x="581025" y="247650"/>
            <a:ext cx="2286000" cy="219075"/>
          </a:xfrm>
          <a:prstGeom prst="rect">
            <a:avLst/>
          </a:prstGeom>
          <a:noFill/>
          <a:ln w="9525">
            <a:noFill/>
            <a:miter lim="800000"/>
            <a:headEnd/>
            <a:tailEnd/>
          </a:ln>
        </p:spPr>
      </p:pic>
    </p:spTree>
    <p:extLst>
      <p:ext uri="{BB962C8B-B14F-4D97-AF65-F5344CB8AC3E}">
        <p14:creationId xmlns:p14="http://schemas.microsoft.com/office/powerpoint/2010/main" val="25556476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1485964" y="615950"/>
            <a:ext cx="30175200" cy="2584450"/>
          </a:xfrm>
          <a:prstGeom prst="rect">
            <a:avLst/>
          </a:prstGeom>
          <a:ln w="152400">
            <a:solidFill>
              <a:srgbClr val="005CB9"/>
            </a:solidFill>
          </a:ln>
          <a:scene3d>
            <a:camera prst="orthographicFront"/>
            <a:lightRig rig="threePt" dir="t"/>
          </a:scene3d>
          <a:sp3d>
            <a:bevelT w="165100" prst="coolSlant"/>
          </a:sp3d>
        </p:spPr>
        <p:txBody>
          <a:bodyPr vert="horz" lIns="91440" tIns="45720" rIns="91440" bIns="45720" rtlCol="0" anchor="ctr">
            <a:normAutofit/>
          </a:bodyPr>
          <a:lstStyle>
            <a:lvl1pPr>
              <a:defRPr>
                <a:solidFill>
                  <a:srgbClr val="005CB9"/>
                </a:solidFill>
              </a:defRPr>
            </a:lvl1pPr>
          </a:lstStyle>
          <a:p>
            <a:r>
              <a:rPr lang="en-US" dirty="0" smtClean="0"/>
              <a:t>Poster Title 48 </a:t>
            </a:r>
            <a:r>
              <a:rPr lang="en-US" dirty="0" err="1" smtClean="0"/>
              <a:t>pt</a:t>
            </a:r>
            <a:r>
              <a:rPr lang="en-US" dirty="0" smtClean="0"/>
              <a:t> font  - Authors on lines below 28 </a:t>
            </a:r>
            <a:r>
              <a:rPr lang="en-US" dirty="0" err="1" smtClean="0"/>
              <a:t>pt</a:t>
            </a:r>
            <a:r>
              <a:rPr lang="en-US" dirty="0" smtClean="0"/>
              <a:t> font</a:t>
            </a:r>
            <a:endParaRPr lang="en-US" dirty="0"/>
          </a:p>
        </p:txBody>
      </p:sp>
      <p:sp>
        <p:nvSpPr>
          <p:cNvPr id="10" name="Text Placeholder 7"/>
          <p:cNvSpPr>
            <a:spLocks noGrp="1"/>
          </p:cNvSpPr>
          <p:nvPr>
            <p:ph type="body" sz="quarter" idx="14" hasCustomPrompt="1"/>
          </p:nvPr>
        </p:nvSpPr>
        <p:spPr>
          <a:xfrm>
            <a:off x="22002750" y="4184650"/>
            <a:ext cx="9601200" cy="12527280"/>
          </a:xfrm>
          <a:ln>
            <a:solidFill>
              <a:srgbClr val="005CB9"/>
            </a:solidFill>
          </a:ln>
        </p:spPr>
        <p:txBody>
          <a:bodyPr lIns="457200" tIns="457200" rIns="457200" bIns="457200">
            <a:noAutofit/>
          </a:bodyPr>
          <a:lstStyle>
            <a:lvl1pPr marL="228600" marR="0" indent="-3175" algn="l" defTabSz="2978234" rtl="0" eaLnBrk="1" fontAlgn="base" latinLnBrk="0" hangingPunct="1">
              <a:lnSpc>
                <a:spcPct val="100000"/>
              </a:lnSpc>
              <a:spcBef>
                <a:spcPts val="2400"/>
              </a:spcBef>
              <a:spcAft>
                <a:spcPts val="1200"/>
              </a:spcAft>
              <a:buClr>
                <a:srgbClr val="797A7D"/>
              </a:buClr>
              <a:buSzTx/>
              <a:buFontTx/>
              <a:buNone/>
              <a:tabLst/>
              <a:defRPr lang="en-US" sz="2800" b="1" baseline="0" smtClean="0">
                <a:solidFill>
                  <a:srgbClr val="005CB9"/>
                </a:solidFill>
                <a:effectLst/>
              </a:defRPr>
            </a:lvl1pPr>
            <a:lvl2pPr marL="228600" indent="0">
              <a:spcBef>
                <a:spcPts val="0"/>
              </a:spcBef>
              <a:defRPr/>
            </a:lvl2pPr>
          </a:lstStyle>
          <a:p>
            <a:r>
              <a:rPr lang="en-US" b="1" kern="1200" dirty="0" smtClean="0">
                <a:solidFill>
                  <a:srgbClr val="005CB9"/>
                </a:solidFill>
                <a:latin typeface="Arial"/>
                <a:cs typeface="Arial"/>
              </a:rPr>
              <a:t>Headings – Arial, 28-32 pt. font Bold. </a:t>
            </a:r>
          </a:p>
          <a:p>
            <a:r>
              <a:rPr lang="en-US" b="0" kern="1200" dirty="0" smtClean="0">
                <a:solidFill>
                  <a:srgbClr val="005CB9"/>
                </a:solidFill>
                <a:latin typeface="Arial"/>
                <a:cs typeface="Arial"/>
              </a:rPr>
              <a:t>Body text – 22-24 pt. font</a:t>
            </a:r>
            <a:endParaRPr lang="en-US" dirty="0" smtClean="0"/>
          </a:p>
        </p:txBody>
      </p:sp>
      <p:sp>
        <p:nvSpPr>
          <p:cNvPr id="11" name="Text Placeholder 7"/>
          <p:cNvSpPr>
            <a:spLocks noGrp="1"/>
          </p:cNvSpPr>
          <p:nvPr>
            <p:ph type="body" sz="quarter" idx="16" hasCustomPrompt="1"/>
          </p:nvPr>
        </p:nvSpPr>
        <p:spPr>
          <a:xfrm>
            <a:off x="11715750" y="4184650"/>
            <a:ext cx="9601200" cy="12527280"/>
          </a:xfrm>
          <a:ln>
            <a:solidFill>
              <a:srgbClr val="54C8E8"/>
            </a:solidFill>
          </a:ln>
        </p:spPr>
        <p:txBody>
          <a:bodyPr lIns="457200" tIns="457200" rIns="457200" bIns="457200">
            <a:noAutofit/>
          </a:bodyPr>
          <a:lstStyle>
            <a:lvl1pPr marL="228600" marR="0" indent="-3175" algn="l" defTabSz="2978234" rtl="0" eaLnBrk="1" fontAlgn="base" latinLnBrk="0" hangingPunct="1">
              <a:lnSpc>
                <a:spcPct val="100000"/>
              </a:lnSpc>
              <a:spcBef>
                <a:spcPts val="2400"/>
              </a:spcBef>
              <a:spcAft>
                <a:spcPts val="1200"/>
              </a:spcAft>
              <a:buClr>
                <a:srgbClr val="797A7D"/>
              </a:buClr>
              <a:buSzTx/>
              <a:buFontTx/>
              <a:buNone/>
              <a:tabLst/>
              <a:defRPr lang="en-US" sz="2800" b="1" baseline="0" smtClean="0">
                <a:solidFill>
                  <a:srgbClr val="005CB9"/>
                </a:solidFill>
                <a:effectLst/>
              </a:defRPr>
            </a:lvl1pPr>
            <a:lvl2pPr marL="228600" indent="0">
              <a:spcBef>
                <a:spcPts val="0"/>
              </a:spcBef>
              <a:defRPr/>
            </a:lvl2pPr>
          </a:lstStyle>
          <a:p>
            <a:r>
              <a:rPr lang="en-US" b="1" kern="1200" dirty="0" smtClean="0">
                <a:solidFill>
                  <a:srgbClr val="005CB9"/>
                </a:solidFill>
                <a:latin typeface="Arial"/>
                <a:cs typeface="Arial"/>
              </a:rPr>
              <a:t>Headings – Arial, 28-32 pt. font Bold. </a:t>
            </a:r>
          </a:p>
          <a:p>
            <a:r>
              <a:rPr lang="en-US" b="0" kern="1200" dirty="0" smtClean="0">
                <a:solidFill>
                  <a:srgbClr val="005CB9"/>
                </a:solidFill>
                <a:latin typeface="Arial"/>
                <a:cs typeface="Arial"/>
              </a:rPr>
              <a:t>Body text – 22-24 pt. font</a:t>
            </a:r>
            <a:endParaRPr lang="en-US" dirty="0" smtClean="0"/>
          </a:p>
        </p:txBody>
      </p:sp>
      <p:sp>
        <p:nvSpPr>
          <p:cNvPr id="3" name="Text Placeholder 2"/>
          <p:cNvSpPr>
            <a:spLocks noGrp="1"/>
          </p:cNvSpPr>
          <p:nvPr>
            <p:ph type="body" sz="quarter" idx="17" hasCustomPrompt="1"/>
          </p:nvPr>
        </p:nvSpPr>
        <p:spPr>
          <a:xfrm>
            <a:off x="1600200" y="4191000"/>
            <a:ext cx="9347200" cy="12547600"/>
          </a:xfrm>
          <a:ln>
            <a:solidFill>
              <a:srgbClr val="005CB9"/>
            </a:solidFill>
          </a:ln>
        </p:spPr>
        <p:txBody>
          <a:bodyPr lIns="457200" tIns="457200" rIns="457200" bIns="457200">
            <a:noAutofit/>
          </a:bodyPr>
          <a:lstStyle>
            <a:lvl1pPr>
              <a:defRPr baseline="0">
                <a:solidFill>
                  <a:srgbClr val="005CB9"/>
                </a:solidFill>
              </a:defRPr>
            </a:lvl1pPr>
            <a:lvl3pPr marL="3004084" indent="0">
              <a:buNone/>
              <a:defRPr/>
            </a:lvl3pPr>
          </a:lstStyle>
          <a:p>
            <a:r>
              <a:rPr lang="en-US" b="1" kern="1200" dirty="0" smtClean="0">
                <a:solidFill>
                  <a:srgbClr val="005CB9"/>
                </a:solidFill>
                <a:latin typeface="Arial"/>
                <a:cs typeface="Arial"/>
              </a:rPr>
              <a:t>Headings – Arial, 28-32 pt. font Bold. </a:t>
            </a:r>
          </a:p>
          <a:p>
            <a:r>
              <a:rPr lang="en-US" b="0" kern="1200" dirty="0" smtClean="0">
                <a:solidFill>
                  <a:srgbClr val="005CB9"/>
                </a:solidFill>
                <a:latin typeface="Arial"/>
                <a:cs typeface="Arial"/>
              </a:rPr>
              <a:t>Body text – 22-24 pt. font</a:t>
            </a:r>
            <a:endParaRPr lang="en-US"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 column">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1485964" y="615950"/>
            <a:ext cx="30175200" cy="2584450"/>
          </a:xfrm>
          <a:prstGeom prst="rect">
            <a:avLst/>
          </a:prstGeom>
          <a:ln w="152400">
            <a:solidFill>
              <a:srgbClr val="005CB9"/>
            </a:solidFill>
          </a:ln>
          <a:scene3d>
            <a:camera prst="orthographicFront"/>
            <a:lightRig rig="threePt" dir="t"/>
          </a:scene3d>
          <a:sp3d>
            <a:bevelT w="165100" prst="coolSlant"/>
          </a:sp3d>
        </p:spPr>
        <p:txBody>
          <a:bodyPr vert="horz" lIns="91440" tIns="45720" rIns="91440" bIns="45720" rtlCol="0" anchor="ctr">
            <a:normAutofit/>
          </a:bodyPr>
          <a:lstStyle>
            <a:lvl1pPr>
              <a:defRPr>
                <a:solidFill>
                  <a:srgbClr val="005CB9"/>
                </a:solidFill>
              </a:defRPr>
            </a:lvl1pPr>
          </a:lstStyle>
          <a:p>
            <a:r>
              <a:rPr lang="en-US" dirty="0" smtClean="0"/>
              <a:t>Poster Title 48 </a:t>
            </a:r>
            <a:r>
              <a:rPr lang="en-US" dirty="0" err="1" smtClean="0"/>
              <a:t>pt</a:t>
            </a:r>
            <a:r>
              <a:rPr lang="en-US" dirty="0" smtClean="0"/>
              <a:t> font  - Authors on lines below 28 </a:t>
            </a:r>
            <a:r>
              <a:rPr lang="en-US" dirty="0" err="1" smtClean="0"/>
              <a:t>pt</a:t>
            </a:r>
            <a:r>
              <a:rPr lang="en-US" dirty="0" smtClean="0"/>
              <a:t> font</a:t>
            </a:r>
            <a:endParaRPr lang="en-US" dirty="0"/>
          </a:p>
        </p:txBody>
      </p:sp>
      <p:sp>
        <p:nvSpPr>
          <p:cNvPr id="9" name="Text Placeholder 7"/>
          <p:cNvSpPr>
            <a:spLocks noGrp="1"/>
          </p:cNvSpPr>
          <p:nvPr>
            <p:ph type="body" sz="quarter" idx="12" hasCustomPrompt="1"/>
          </p:nvPr>
        </p:nvSpPr>
        <p:spPr>
          <a:xfrm>
            <a:off x="1562100" y="4241800"/>
            <a:ext cx="6858000" cy="12527280"/>
          </a:xfrm>
        </p:spPr>
        <p:txBody>
          <a:bodyPr lIns="457200" tIns="457200" rIns="457200" bIns="457200">
            <a:noAutofit/>
          </a:bodyPr>
          <a:lstStyle>
            <a:lvl1pPr marL="228600" marR="0" indent="-3175" algn="l" defTabSz="2978234" rtl="0" eaLnBrk="1" fontAlgn="base" latinLnBrk="0" hangingPunct="1">
              <a:lnSpc>
                <a:spcPct val="100000"/>
              </a:lnSpc>
              <a:spcBef>
                <a:spcPts val="2400"/>
              </a:spcBef>
              <a:spcAft>
                <a:spcPts val="1200"/>
              </a:spcAft>
              <a:buClr>
                <a:srgbClr val="797A7D"/>
              </a:buClr>
              <a:buSzTx/>
              <a:buFontTx/>
              <a:buNone/>
              <a:tabLst/>
              <a:defRPr lang="en-US" sz="2800" b="1" baseline="0" smtClean="0">
                <a:solidFill>
                  <a:srgbClr val="005CB9"/>
                </a:solidFill>
                <a:effectLst/>
              </a:defRPr>
            </a:lvl1pPr>
            <a:lvl2pPr marL="228600" indent="0">
              <a:spcBef>
                <a:spcPts val="0"/>
              </a:spcBef>
              <a:defRPr>
                <a:solidFill>
                  <a:schemeClr val="bg2"/>
                </a:solidFill>
              </a:defRPr>
            </a:lvl2pPr>
          </a:lstStyle>
          <a:p>
            <a:r>
              <a:rPr lang="en-US" b="1" kern="1200" dirty="0" smtClean="0">
                <a:solidFill>
                  <a:srgbClr val="005CB9"/>
                </a:solidFill>
                <a:latin typeface="Arial"/>
                <a:cs typeface="Arial"/>
              </a:rPr>
              <a:t>Headings – Arial, 28-32 pt. font Bold. </a:t>
            </a:r>
          </a:p>
          <a:p>
            <a:r>
              <a:rPr lang="en-US" b="0" kern="1200" dirty="0" smtClean="0">
                <a:solidFill>
                  <a:srgbClr val="005CB9"/>
                </a:solidFill>
                <a:latin typeface="Arial"/>
                <a:cs typeface="Arial"/>
              </a:rPr>
              <a:t>Body text – 22-24 pt. font</a:t>
            </a:r>
            <a:endParaRPr lang="en-US" dirty="0" smtClean="0"/>
          </a:p>
        </p:txBody>
      </p:sp>
      <p:sp>
        <p:nvSpPr>
          <p:cNvPr id="10" name="Text Placeholder 7"/>
          <p:cNvSpPr>
            <a:spLocks noGrp="1"/>
          </p:cNvSpPr>
          <p:nvPr>
            <p:ph type="body" sz="quarter" idx="13" hasCustomPrompt="1"/>
          </p:nvPr>
        </p:nvSpPr>
        <p:spPr>
          <a:xfrm>
            <a:off x="24612600" y="4241800"/>
            <a:ext cx="6858000" cy="12527280"/>
          </a:xfrm>
        </p:spPr>
        <p:txBody>
          <a:bodyPr lIns="457200" tIns="457200" rIns="457200" bIns="457200">
            <a:noAutofit/>
          </a:bodyPr>
          <a:lstStyle>
            <a:lvl1pPr marL="228600" marR="0" indent="-3175" algn="l" defTabSz="2978234" rtl="0" eaLnBrk="1" fontAlgn="base" latinLnBrk="0" hangingPunct="1">
              <a:lnSpc>
                <a:spcPct val="100000"/>
              </a:lnSpc>
              <a:spcBef>
                <a:spcPts val="2400"/>
              </a:spcBef>
              <a:spcAft>
                <a:spcPts val="1200"/>
              </a:spcAft>
              <a:buClr>
                <a:srgbClr val="797A7D"/>
              </a:buClr>
              <a:buSzTx/>
              <a:buFontTx/>
              <a:buNone/>
              <a:tabLst/>
              <a:defRPr lang="en-US" sz="2800" b="1" baseline="0" smtClean="0">
                <a:solidFill>
                  <a:srgbClr val="005CB9"/>
                </a:solidFill>
                <a:effectLst/>
              </a:defRPr>
            </a:lvl1pPr>
            <a:lvl2pPr marL="228600" indent="0">
              <a:spcBef>
                <a:spcPts val="0"/>
              </a:spcBef>
              <a:defRPr>
                <a:solidFill>
                  <a:schemeClr val="bg2"/>
                </a:solidFill>
              </a:defRPr>
            </a:lvl2pPr>
          </a:lstStyle>
          <a:p>
            <a:r>
              <a:rPr lang="en-US" b="1" kern="1200" dirty="0" smtClean="0">
                <a:solidFill>
                  <a:srgbClr val="005CB9"/>
                </a:solidFill>
                <a:latin typeface="Arial"/>
                <a:cs typeface="Arial"/>
              </a:rPr>
              <a:t>Headings – Arial, 28-32 pt. font Bold. </a:t>
            </a:r>
          </a:p>
          <a:p>
            <a:r>
              <a:rPr lang="en-US" b="0" kern="1200" dirty="0" smtClean="0">
                <a:solidFill>
                  <a:srgbClr val="005CB9"/>
                </a:solidFill>
                <a:latin typeface="Arial"/>
                <a:cs typeface="Arial"/>
              </a:rPr>
              <a:t>Body text – 22-24 pt. font</a:t>
            </a:r>
            <a:endParaRPr lang="en-US" dirty="0" smtClean="0"/>
          </a:p>
        </p:txBody>
      </p:sp>
      <p:sp>
        <p:nvSpPr>
          <p:cNvPr id="11" name="Text Placeholder 7"/>
          <p:cNvSpPr>
            <a:spLocks noGrp="1"/>
          </p:cNvSpPr>
          <p:nvPr>
            <p:ph type="body" sz="quarter" idx="14" hasCustomPrompt="1"/>
          </p:nvPr>
        </p:nvSpPr>
        <p:spPr>
          <a:xfrm>
            <a:off x="16929100" y="4241800"/>
            <a:ext cx="6858000" cy="12527280"/>
          </a:xfrm>
        </p:spPr>
        <p:txBody>
          <a:bodyPr lIns="457200" tIns="457200" rIns="457200" bIns="457200">
            <a:noAutofit/>
          </a:bodyPr>
          <a:lstStyle>
            <a:lvl1pPr marL="228600" marR="0" indent="-3175" algn="l" defTabSz="2978234" rtl="0" eaLnBrk="1" fontAlgn="base" latinLnBrk="0" hangingPunct="1">
              <a:lnSpc>
                <a:spcPct val="100000"/>
              </a:lnSpc>
              <a:spcBef>
                <a:spcPts val="2400"/>
              </a:spcBef>
              <a:spcAft>
                <a:spcPts val="1200"/>
              </a:spcAft>
              <a:buClr>
                <a:srgbClr val="797A7D"/>
              </a:buClr>
              <a:buSzTx/>
              <a:buFontTx/>
              <a:buNone/>
              <a:tabLst/>
              <a:defRPr lang="en-US" sz="2800" b="1" baseline="0" smtClean="0">
                <a:solidFill>
                  <a:srgbClr val="005CB9"/>
                </a:solidFill>
                <a:effectLst/>
              </a:defRPr>
            </a:lvl1pPr>
            <a:lvl2pPr marL="228600" indent="0">
              <a:spcBef>
                <a:spcPts val="0"/>
              </a:spcBef>
              <a:defRPr>
                <a:solidFill>
                  <a:schemeClr val="bg2"/>
                </a:solidFill>
              </a:defRPr>
            </a:lvl2pPr>
          </a:lstStyle>
          <a:p>
            <a:r>
              <a:rPr lang="en-US" b="1" kern="1200" dirty="0" smtClean="0">
                <a:solidFill>
                  <a:srgbClr val="005CB9"/>
                </a:solidFill>
                <a:latin typeface="Arial"/>
                <a:cs typeface="Arial"/>
              </a:rPr>
              <a:t>Headings – Arial, 28-32 pt. font Bold. </a:t>
            </a:r>
          </a:p>
          <a:p>
            <a:r>
              <a:rPr lang="en-US" b="0" kern="1200" dirty="0" smtClean="0">
                <a:solidFill>
                  <a:srgbClr val="005CB9"/>
                </a:solidFill>
                <a:latin typeface="Arial"/>
                <a:cs typeface="Arial"/>
              </a:rPr>
              <a:t>Body text – 22-24 pt. font</a:t>
            </a:r>
            <a:endParaRPr lang="en-US" dirty="0" smtClean="0"/>
          </a:p>
        </p:txBody>
      </p:sp>
      <p:sp>
        <p:nvSpPr>
          <p:cNvPr id="12" name="Text Placeholder 7"/>
          <p:cNvSpPr>
            <a:spLocks noGrp="1"/>
          </p:cNvSpPr>
          <p:nvPr>
            <p:ph type="body" sz="quarter" idx="15" hasCustomPrompt="1"/>
          </p:nvPr>
        </p:nvSpPr>
        <p:spPr>
          <a:xfrm>
            <a:off x="9245600" y="4241800"/>
            <a:ext cx="6858000" cy="12527280"/>
          </a:xfrm>
        </p:spPr>
        <p:txBody>
          <a:bodyPr lIns="457200" tIns="457200" rIns="457200" bIns="457200">
            <a:noAutofit/>
          </a:bodyPr>
          <a:lstStyle>
            <a:lvl1pPr marL="228600" marR="0" indent="-3175" algn="l" defTabSz="2978234" rtl="0" eaLnBrk="1" fontAlgn="base" latinLnBrk="0" hangingPunct="1">
              <a:lnSpc>
                <a:spcPct val="100000"/>
              </a:lnSpc>
              <a:spcBef>
                <a:spcPts val="2400"/>
              </a:spcBef>
              <a:spcAft>
                <a:spcPts val="1200"/>
              </a:spcAft>
              <a:buClr>
                <a:srgbClr val="797A7D"/>
              </a:buClr>
              <a:buSzTx/>
              <a:buFontTx/>
              <a:buNone/>
              <a:tabLst/>
              <a:defRPr lang="en-US" sz="2800" b="1" baseline="0" smtClean="0">
                <a:solidFill>
                  <a:srgbClr val="005CB9"/>
                </a:solidFill>
                <a:effectLst/>
              </a:defRPr>
            </a:lvl1pPr>
            <a:lvl2pPr marL="228600" indent="0">
              <a:spcBef>
                <a:spcPts val="0"/>
              </a:spcBef>
              <a:defRPr>
                <a:solidFill>
                  <a:schemeClr val="bg2"/>
                </a:solidFill>
              </a:defRPr>
            </a:lvl2pPr>
          </a:lstStyle>
          <a:p>
            <a:r>
              <a:rPr lang="en-US" b="1" kern="1200" dirty="0" smtClean="0">
                <a:solidFill>
                  <a:srgbClr val="005CB9"/>
                </a:solidFill>
                <a:latin typeface="Arial"/>
                <a:cs typeface="Arial"/>
              </a:rPr>
              <a:t>Headings – Arial, 28-32 pt. font Bold. </a:t>
            </a:r>
          </a:p>
          <a:p>
            <a:r>
              <a:rPr lang="en-US" b="0" kern="1200" dirty="0" smtClean="0">
                <a:solidFill>
                  <a:srgbClr val="005CB9"/>
                </a:solidFill>
                <a:latin typeface="Arial"/>
                <a:cs typeface="Arial"/>
              </a:rPr>
              <a:t>Body text – 22-24 pt. font</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7" name="Line 10"/>
          <p:cNvSpPr>
            <a:spLocks noChangeShapeType="1"/>
          </p:cNvSpPr>
          <p:nvPr/>
        </p:nvSpPr>
        <p:spPr bwMode="auto">
          <a:xfrm>
            <a:off x="1485964" y="3648396"/>
            <a:ext cx="30175200" cy="0"/>
          </a:xfrm>
          <a:prstGeom prst="line">
            <a:avLst/>
          </a:prstGeom>
          <a:noFill/>
          <a:ln w="9525">
            <a:solidFill>
              <a:srgbClr val="9FA1A4"/>
            </a:solidFill>
            <a:round/>
            <a:headEnd/>
            <a:tailEnd/>
          </a:ln>
        </p:spPr>
        <p:txBody>
          <a:bodyPr lIns="62042" tIns="31021" rIns="62042" bIns="31021"/>
          <a:lstStyle/>
          <a:p>
            <a:endParaRPr lang="en-US"/>
          </a:p>
        </p:txBody>
      </p:sp>
      <p:sp>
        <p:nvSpPr>
          <p:cNvPr id="1028" name="Rectangle 13"/>
          <p:cNvSpPr>
            <a:spLocks noChangeArrowheads="1"/>
          </p:cNvSpPr>
          <p:nvPr/>
        </p:nvSpPr>
        <p:spPr bwMode="auto">
          <a:xfrm>
            <a:off x="1" y="0"/>
            <a:ext cx="594122" cy="4267200"/>
          </a:xfrm>
          <a:prstGeom prst="rect">
            <a:avLst/>
          </a:prstGeom>
          <a:solidFill>
            <a:srgbClr val="54C8E8"/>
          </a:solidFill>
          <a:ln w="9525">
            <a:noFill/>
            <a:miter lim="800000"/>
            <a:headEnd/>
            <a:tailEnd/>
          </a:ln>
        </p:spPr>
        <p:txBody>
          <a:bodyPr wrap="none" lIns="62042" tIns="31021" rIns="62042" bIns="31021" anchor="ctr"/>
          <a:lstStyle/>
          <a:p>
            <a:endParaRPr lang="en-US"/>
          </a:p>
        </p:txBody>
      </p:sp>
      <p:sp>
        <p:nvSpPr>
          <p:cNvPr id="1029" name="Rectangle 14"/>
          <p:cNvSpPr>
            <a:spLocks noChangeArrowheads="1"/>
          </p:cNvSpPr>
          <p:nvPr/>
        </p:nvSpPr>
        <p:spPr bwMode="auto">
          <a:xfrm>
            <a:off x="1" y="4267201"/>
            <a:ext cx="594122" cy="14935200"/>
          </a:xfrm>
          <a:prstGeom prst="rect">
            <a:avLst/>
          </a:prstGeom>
          <a:solidFill>
            <a:srgbClr val="005CB9"/>
          </a:solidFill>
          <a:ln w="9525">
            <a:noFill/>
            <a:miter lim="800000"/>
            <a:headEnd/>
            <a:tailEnd/>
          </a:ln>
        </p:spPr>
        <p:txBody>
          <a:bodyPr wrap="none" lIns="62042" tIns="31021" rIns="62042" bIns="31021" anchor="ctr"/>
          <a:lstStyle/>
          <a:p>
            <a:endParaRPr lang="en-US"/>
          </a:p>
        </p:txBody>
      </p:sp>
      <p:pic>
        <p:nvPicPr>
          <p:cNvPr id="103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25646531" y="17298666"/>
            <a:ext cx="6626609" cy="1775493"/>
          </a:xfrm>
          <a:prstGeom prst="rect">
            <a:avLst/>
          </a:prstGeom>
          <a:noFill/>
          <a:ln w="9525">
            <a:noFill/>
            <a:miter lim="800000"/>
            <a:headEnd/>
            <a:tailEnd/>
          </a:ln>
        </p:spPr>
      </p:pic>
      <p:sp>
        <p:nvSpPr>
          <p:cNvPr id="2" name="Title Placeholder 1"/>
          <p:cNvSpPr>
            <a:spLocks noGrp="1"/>
          </p:cNvSpPr>
          <p:nvPr>
            <p:ph type="title"/>
          </p:nvPr>
        </p:nvSpPr>
        <p:spPr>
          <a:xfrm>
            <a:off x="1485964" y="615950"/>
            <a:ext cx="30175200" cy="2584450"/>
          </a:xfrm>
          <a:prstGeom prst="rect">
            <a:avLst/>
          </a:prstGeom>
          <a:ln w="152400">
            <a:solidFill>
              <a:srgbClr val="005CB9"/>
            </a:solidFill>
          </a:ln>
          <a:scene3d>
            <a:camera prst="orthographicFront"/>
            <a:lightRig rig="threePt" dir="t"/>
          </a:scene3d>
          <a:sp3d>
            <a:bevelT w="165100" prst="coolSlant"/>
          </a:sp3d>
        </p:spPr>
        <p:txBody>
          <a:bodyPr vert="horz" lIns="91440" tIns="45720" rIns="91440" bIns="45720" rtlCol="0" anchor="ctr">
            <a:normAutofit/>
          </a:bodyPr>
          <a:lstStyle/>
          <a:p>
            <a:r>
              <a:rPr lang="en-US" dirty="0" smtClean="0"/>
              <a:t>Poster Title 48 </a:t>
            </a:r>
            <a:r>
              <a:rPr lang="en-US" dirty="0" err="1" smtClean="0"/>
              <a:t>pt</a:t>
            </a:r>
            <a:r>
              <a:rPr lang="en-US" dirty="0" smtClean="0"/>
              <a:t> font  - Authors on lines below 28 </a:t>
            </a:r>
            <a:r>
              <a:rPr lang="en-US" dirty="0" err="1" smtClean="0"/>
              <a:t>pt</a:t>
            </a:r>
            <a:r>
              <a:rPr lang="en-US" dirty="0" smtClean="0"/>
              <a:t> font</a:t>
            </a:r>
            <a:endParaRPr lang="en-US" dirty="0"/>
          </a:p>
        </p:txBody>
      </p:sp>
      <p:sp>
        <p:nvSpPr>
          <p:cNvPr id="3" name="Text Placeholder 2"/>
          <p:cNvSpPr>
            <a:spLocks noGrp="1"/>
          </p:cNvSpPr>
          <p:nvPr>
            <p:ph type="body" idx="1"/>
          </p:nvPr>
        </p:nvSpPr>
        <p:spPr>
          <a:xfrm>
            <a:off x="1485964" y="4137025"/>
            <a:ext cx="30175200" cy="12673013"/>
          </a:xfrm>
          <a:prstGeom prst="rect">
            <a:avLst/>
          </a:prstGeom>
          <a:ln w="152400">
            <a:solidFill>
              <a:srgbClr val="54C8E8"/>
            </a:solidFill>
          </a:ln>
          <a:scene3d>
            <a:camera prst="orthographicFront"/>
            <a:lightRig rig="threePt" dir="t"/>
          </a:scene3d>
          <a:sp3d>
            <a:bevelT w="165100" prst="coolSlant"/>
          </a:sp3d>
        </p:spPr>
        <p:txBody>
          <a:bodyPr vert="horz" lIns="457200" tIns="45720" rIns="457200" bIns="45720" rtlCol="0">
            <a:noAutofit/>
          </a:bodyPr>
          <a:lstStyle/>
          <a:p>
            <a:r>
              <a:rPr lang="en-US" b="1" kern="1200" dirty="0" smtClean="0">
                <a:solidFill>
                  <a:srgbClr val="005CB9"/>
                </a:solidFill>
                <a:latin typeface="Arial"/>
                <a:cs typeface="Arial"/>
              </a:rPr>
              <a:t>Headings – Arial, 28-32 pt. font Bold. </a:t>
            </a:r>
          </a:p>
          <a:p>
            <a:r>
              <a:rPr lang="en-US" b="0" kern="1200" dirty="0" smtClean="0">
                <a:solidFill>
                  <a:srgbClr val="005CB9"/>
                </a:solidFill>
                <a:latin typeface="Arial"/>
                <a:cs typeface="Arial"/>
              </a:rPr>
              <a:t>Body text – 22-24 pt. font</a:t>
            </a:r>
            <a:endParaRPr lang="en-US" dirty="0" smtClean="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txStyles>
    <p:titleStyle>
      <a:lvl1pPr algn="ctr" defTabSz="2978234" rtl="0" eaLnBrk="1" fontAlgn="base" hangingPunct="1">
        <a:spcBef>
          <a:spcPct val="0"/>
        </a:spcBef>
        <a:spcAft>
          <a:spcPct val="0"/>
        </a:spcAft>
        <a:defRPr sz="4800" b="1" baseline="0">
          <a:solidFill>
            <a:srgbClr val="005CB9"/>
          </a:solidFill>
          <a:latin typeface="Arial" pitchFamily="34" charset="0"/>
          <a:ea typeface="+mj-ea"/>
          <a:cs typeface="Arial" pitchFamily="34" charset="0"/>
        </a:defRPr>
      </a:lvl1pPr>
      <a:lvl2pPr algn="r" defTabSz="2978234" rtl="0" eaLnBrk="1" fontAlgn="base" hangingPunct="1">
        <a:spcBef>
          <a:spcPct val="0"/>
        </a:spcBef>
        <a:spcAft>
          <a:spcPct val="0"/>
        </a:spcAft>
        <a:defRPr sz="6500" b="1">
          <a:solidFill>
            <a:srgbClr val="56595C"/>
          </a:solidFill>
          <a:latin typeface="Arial" charset="0"/>
        </a:defRPr>
      </a:lvl2pPr>
      <a:lvl3pPr algn="r" defTabSz="2978234" rtl="0" eaLnBrk="1" fontAlgn="base" hangingPunct="1">
        <a:spcBef>
          <a:spcPct val="0"/>
        </a:spcBef>
        <a:spcAft>
          <a:spcPct val="0"/>
        </a:spcAft>
        <a:defRPr sz="6500" b="1">
          <a:solidFill>
            <a:srgbClr val="56595C"/>
          </a:solidFill>
          <a:latin typeface="Arial" charset="0"/>
        </a:defRPr>
      </a:lvl3pPr>
      <a:lvl4pPr algn="r" defTabSz="2978234" rtl="0" eaLnBrk="1" fontAlgn="base" hangingPunct="1">
        <a:spcBef>
          <a:spcPct val="0"/>
        </a:spcBef>
        <a:spcAft>
          <a:spcPct val="0"/>
        </a:spcAft>
        <a:defRPr sz="6500" b="1">
          <a:solidFill>
            <a:srgbClr val="56595C"/>
          </a:solidFill>
          <a:latin typeface="Arial" charset="0"/>
        </a:defRPr>
      </a:lvl4pPr>
      <a:lvl5pPr algn="r" defTabSz="2978234" rtl="0" eaLnBrk="1" fontAlgn="base" hangingPunct="1">
        <a:spcBef>
          <a:spcPct val="0"/>
        </a:spcBef>
        <a:spcAft>
          <a:spcPct val="0"/>
        </a:spcAft>
        <a:defRPr sz="6500" b="1">
          <a:solidFill>
            <a:srgbClr val="56595C"/>
          </a:solidFill>
          <a:latin typeface="Arial" charset="0"/>
        </a:defRPr>
      </a:lvl5pPr>
      <a:lvl6pPr marL="310210" algn="r" defTabSz="2978234" rtl="0" eaLnBrk="1" fontAlgn="base" hangingPunct="1">
        <a:spcBef>
          <a:spcPct val="0"/>
        </a:spcBef>
        <a:spcAft>
          <a:spcPct val="0"/>
        </a:spcAft>
        <a:defRPr sz="6500" b="1">
          <a:solidFill>
            <a:srgbClr val="56595C"/>
          </a:solidFill>
          <a:latin typeface="Arial" charset="0"/>
        </a:defRPr>
      </a:lvl6pPr>
      <a:lvl7pPr marL="620420" algn="r" defTabSz="2978234" rtl="0" eaLnBrk="1" fontAlgn="base" hangingPunct="1">
        <a:spcBef>
          <a:spcPct val="0"/>
        </a:spcBef>
        <a:spcAft>
          <a:spcPct val="0"/>
        </a:spcAft>
        <a:defRPr sz="6500" b="1">
          <a:solidFill>
            <a:srgbClr val="56595C"/>
          </a:solidFill>
          <a:latin typeface="Arial" charset="0"/>
        </a:defRPr>
      </a:lvl7pPr>
      <a:lvl8pPr marL="930631" algn="r" defTabSz="2978234" rtl="0" eaLnBrk="1" fontAlgn="base" hangingPunct="1">
        <a:spcBef>
          <a:spcPct val="0"/>
        </a:spcBef>
        <a:spcAft>
          <a:spcPct val="0"/>
        </a:spcAft>
        <a:defRPr sz="6500" b="1">
          <a:solidFill>
            <a:srgbClr val="56595C"/>
          </a:solidFill>
          <a:latin typeface="Arial" charset="0"/>
        </a:defRPr>
      </a:lvl8pPr>
      <a:lvl9pPr marL="1240841" algn="r" defTabSz="2978234" rtl="0" eaLnBrk="1" fontAlgn="base" hangingPunct="1">
        <a:spcBef>
          <a:spcPct val="0"/>
        </a:spcBef>
        <a:spcAft>
          <a:spcPct val="0"/>
        </a:spcAft>
        <a:defRPr sz="6500" b="1">
          <a:solidFill>
            <a:srgbClr val="56595C"/>
          </a:solidFill>
          <a:latin typeface="Arial" charset="0"/>
        </a:defRPr>
      </a:lvl9pPr>
    </p:titleStyle>
    <p:bodyStyle>
      <a:lvl1pPr marL="228600" marR="0" indent="-3175" algn="l" defTabSz="2978234" rtl="0" eaLnBrk="1" fontAlgn="base" latinLnBrk="0" hangingPunct="1">
        <a:lnSpc>
          <a:spcPct val="100000"/>
        </a:lnSpc>
        <a:spcBef>
          <a:spcPts val="2400"/>
        </a:spcBef>
        <a:spcAft>
          <a:spcPts val="1200"/>
        </a:spcAft>
        <a:buClr>
          <a:srgbClr val="797A7D"/>
        </a:buClr>
        <a:buSzTx/>
        <a:buFontTx/>
        <a:buNone/>
        <a:tabLst/>
        <a:defRPr lang="en-US" sz="2800" b="1" baseline="0" smtClean="0">
          <a:solidFill>
            <a:srgbClr val="005CB9"/>
          </a:solidFill>
          <a:effectLst/>
          <a:latin typeface="Arial" pitchFamily="34" charset="0"/>
          <a:ea typeface="+mn-ea"/>
          <a:cs typeface="Arial" pitchFamily="34" charset="0"/>
        </a:defRPr>
      </a:lvl1pPr>
      <a:lvl2pPr marL="228600" marR="0" indent="-3175" algn="l" defTabSz="2978234" rtl="0" eaLnBrk="1" fontAlgn="base" latinLnBrk="0" hangingPunct="1">
        <a:lnSpc>
          <a:spcPct val="100000"/>
        </a:lnSpc>
        <a:spcBef>
          <a:spcPts val="0"/>
        </a:spcBef>
        <a:spcAft>
          <a:spcPts val="1200"/>
        </a:spcAft>
        <a:buClr>
          <a:srgbClr val="797A7D"/>
        </a:buClr>
        <a:buSzTx/>
        <a:buFontTx/>
        <a:buNone/>
        <a:tabLst/>
        <a:defRPr sz="2200">
          <a:solidFill>
            <a:schemeClr val="accent1"/>
          </a:solidFill>
          <a:latin typeface="Arial" pitchFamily="34" charset="0"/>
          <a:cs typeface="Arial" pitchFamily="34" charset="0"/>
        </a:defRPr>
      </a:lvl2pPr>
      <a:lvl3pPr marL="4121056" indent="-1116972" algn="l" defTabSz="2978234" rtl="0" eaLnBrk="1" fontAlgn="base" hangingPunct="1">
        <a:spcBef>
          <a:spcPct val="20000"/>
        </a:spcBef>
        <a:spcAft>
          <a:spcPct val="0"/>
        </a:spcAft>
        <a:buClr>
          <a:srgbClr val="797A7D"/>
        </a:buClr>
        <a:buChar char="•"/>
        <a:defRPr sz="7800">
          <a:solidFill>
            <a:srgbClr val="56595C"/>
          </a:solidFill>
          <a:latin typeface="HelveticaNeueLT Std" pitchFamily="34" charset="0"/>
        </a:defRPr>
      </a:lvl3pPr>
      <a:lvl4pPr marL="5609634" indent="-1116972" algn="l" defTabSz="2978234" rtl="0" eaLnBrk="1" fontAlgn="base" hangingPunct="1">
        <a:spcBef>
          <a:spcPct val="20000"/>
        </a:spcBef>
        <a:spcAft>
          <a:spcPct val="0"/>
        </a:spcAft>
        <a:buChar char="•"/>
        <a:defRPr sz="7200">
          <a:solidFill>
            <a:srgbClr val="56595C"/>
          </a:solidFill>
          <a:latin typeface="HelveticaNeueLT Std" pitchFamily="34" charset="0"/>
        </a:defRPr>
      </a:lvl4pPr>
      <a:lvl5pPr marL="7098213" indent="-1115895" algn="l" defTabSz="2978234" rtl="0" eaLnBrk="1" fontAlgn="base" hangingPunct="1">
        <a:spcBef>
          <a:spcPct val="20000"/>
        </a:spcBef>
        <a:spcAft>
          <a:spcPct val="0"/>
        </a:spcAft>
        <a:buClr>
          <a:srgbClr val="797A7D"/>
        </a:buClr>
        <a:buChar char="•"/>
        <a:defRPr sz="6500">
          <a:solidFill>
            <a:srgbClr val="56595C"/>
          </a:solidFill>
          <a:latin typeface="HelveticaNeueLT Std" pitchFamily="34" charset="0"/>
        </a:defRPr>
      </a:lvl5pPr>
      <a:lvl6pPr marL="7408423" indent="-1115895" algn="l" defTabSz="2978234" rtl="0" eaLnBrk="1" fontAlgn="base" hangingPunct="1">
        <a:spcBef>
          <a:spcPct val="20000"/>
        </a:spcBef>
        <a:spcAft>
          <a:spcPct val="0"/>
        </a:spcAft>
        <a:buClr>
          <a:srgbClr val="797A7D"/>
        </a:buClr>
        <a:buChar char="•"/>
        <a:defRPr sz="6500">
          <a:solidFill>
            <a:srgbClr val="56595C"/>
          </a:solidFill>
          <a:latin typeface="HelveticaNeueLT Std" pitchFamily="34" charset="0"/>
        </a:defRPr>
      </a:lvl6pPr>
      <a:lvl7pPr marL="7718633" indent="-1115895" algn="l" defTabSz="2978234" rtl="0" eaLnBrk="1" fontAlgn="base" hangingPunct="1">
        <a:spcBef>
          <a:spcPct val="20000"/>
        </a:spcBef>
        <a:spcAft>
          <a:spcPct val="0"/>
        </a:spcAft>
        <a:buClr>
          <a:srgbClr val="797A7D"/>
        </a:buClr>
        <a:buChar char="•"/>
        <a:defRPr sz="6500">
          <a:solidFill>
            <a:srgbClr val="56595C"/>
          </a:solidFill>
          <a:latin typeface="HelveticaNeueLT Std" pitchFamily="34" charset="0"/>
        </a:defRPr>
      </a:lvl7pPr>
      <a:lvl8pPr marL="8028843" indent="-1115895" algn="l" defTabSz="2978234" rtl="0" eaLnBrk="1" fontAlgn="base" hangingPunct="1">
        <a:spcBef>
          <a:spcPct val="20000"/>
        </a:spcBef>
        <a:spcAft>
          <a:spcPct val="0"/>
        </a:spcAft>
        <a:buClr>
          <a:srgbClr val="797A7D"/>
        </a:buClr>
        <a:buChar char="•"/>
        <a:defRPr sz="6500">
          <a:solidFill>
            <a:srgbClr val="56595C"/>
          </a:solidFill>
          <a:latin typeface="HelveticaNeueLT Std" pitchFamily="34" charset="0"/>
        </a:defRPr>
      </a:lvl8pPr>
      <a:lvl9pPr marL="8339053" indent="-1115895" algn="l" defTabSz="2978234" rtl="0" eaLnBrk="1" fontAlgn="base" hangingPunct="1">
        <a:spcBef>
          <a:spcPct val="20000"/>
        </a:spcBef>
        <a:spcAft>
          <a:spcPct val="0"/>
        </a:spcAft>
        <a:buClr>
          <a:srgbClr val="797A7D"/>
        </a:buClr>
        <a:buChar char="•"/>
        <a:defRPr sz="6500">
          <a:solidFill>
            <a:srgbClr val="56595C"/>
          </a:solidFill>
          <a:latin typeface="HelveticaNeueLT Std" pitchFamily="34" charset="0"/>
        </a:defRPr>
      </a:lvl9pPr>
    </p:bodyStyle>
    <p:otherStyle>
      <a:defPPr>
        <a:defRPr lang="en-US"/>
      </a:defPPr>
      <a:lvl1pPr marL="0" algn="l" defTabSz="620420" rtl="0" eaLnBrk="1" latinLnBrk="0" hangingPunct="1">
        <a:defRPr sz="1200" kern="1200">
          <a:solidFill>
            <a:schemeClr val="tx1"/>
          </a:solidFill>
          <a:latin typeface="+mn-lt"/>
          <a:ea typeface="+mn-ea"/>
          <a:cs typeface="+mn-cs"/>
        </a:defRPr>
      </a:lvl1pPr>
      <a:lvl2pPr marL="310210" algn="l" defTabSz="620420" rtl="0" eaLnBrk="1" latinLnBrk="0" hangingPunct="1">
        <a:defRPr sz="1200" kern="1200">
          <a:solidFill>
            <a:schemeClr val="tx1"/>
          </a:solidFill>
          <a:latin typeface="+mn-lt"/>
          <a:ea typeface="+mn-ea"/>
          <a:cs typeface="+mn-cs"/>
        </a:defRPr>
      </a:lvl2pPr>
      <a:lvl3pPr marL="620420" algn="l" defTabSz="620420" rtl="0" eaLnBrk="1" latinLnBrk="0" hangingPunct="1">
        <a:defRPr sz="1200" kern="1200">
          <a:solidFill>
            <a:schemeClr val="tx1"/>
          </a:solidFill>
          <a:latin typeface="+mn-lt"/>
          <a:ea typeface="+mn-ea"/>
          <a:cs typeface="+mn-cs"/>
        </a:defRPr>
      </a:lvl3pPr>
      <a:lvl4pPr marL="930631" algn="l" defTabSz="620420" rtl="0" eaLnBrk="1" latinLnBrk="0" hangingPunct="1">
        <a:defRPr sz="1200" kern="1200">
          <a:solidFill>
            <a:schemeClr val="tx1"/>
          </a:solidFill>
          <a:latin typeface="+mn-lt"/>
          <a:ea typeface="+mn-ea"/>
          <a:cs typeface="+mn-cs"/>
        </a:defRPr>
      </a:lvl4pPr>
      <a:lvl5pPr marL="1240841" algn="l" defTabSz="620420" rtl="0" eaLnBrk="1" latinLnBrk="0" hangingPunct="1">
        <a:defRPr sz="1200" kern="1200">
          <a:solidFill>
            <a:schemeClr val="tx1"/>
          </a:solidFill>
          <a:latin typeface="+mn-lt"/>
          <a:ea typeface="+mn-ea"/>
          <a:cs typeface="+mn-cs"/>
        </a:defRPr>
      </a:lvl5pPr>
      <a:lvl6pPr marL="1551051" algn="l" defTabSz="620420" rtl="0" eaLnBrk="1" latinLnBrk="0" hangingPunct="1">
        <a:defRPr sz="1200" kern="1200">
          <a:solidFill>
            <a:schemeClr val="tx1"/>
          </a:solidFill>
          <a:latin typeface="+mn-lt"/>
          <a:ea typeface="+mn-ea"/>
          <a:cs typeface="+mn-cs"/>
        </a:defRPr>
      </a:lvl6pPr>
      <a:lvl7pPr marL="1861261" algn="l" defTabSz="620420" rtl="0" eaLnBrk="1" latinLnBrk="0" hangingPunct="1">
        <a:defRPr sz="1200" kern="1200">
          <a:solidFill>
            <a:schemeClr val="tx1"/>
          </a:solidFill>
          <a:latin typeface="+mn-lt"/>
          <a:ea typeface="+mn-ea"/>
          <a:cs typeface="+mn-cs"/>
        </a:defRPr>
      </a:lvl7pPr>
      <a:lvl8pPr marL="2171471" algn="l" defTabSz="620420" rtl="0" eaLnBrk="1" latinLnBrk="0" hangingPunct="1">
        <a:defRPr sz="1200" kern="1200">
          <a:solidFill>
            <a:schemeClr val="tx1"/>
          </a:solidFill>
          <a:latin typeface="+mn-lt"/>
          <a:ea typeface="+mn-ea"/>
          <a:cs typeface="+mn-cs"/>
        </a:defRPr>
      </a:lvl8pPr>
      <a:lvl9pPr marL="2481682" algn="l" defTabSz="62042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a:xfrm>
            <a:off x="1562100" y="4241800"/>
            <a:ext cx="6858000" cy="6653390"/>
          </a:xfrm>
        </p:spPr>
        <p:txBody>
          <a:bodyPr/>
          <a:lstStyle/>
          <a:p>
            <a:r>
              <a:rPr lang="en-US" kern="1200" dirty="0">
                <a:latin typeface="Arial"/>
                <a:cs typeface="Arial"/>
              </a:rPr>
              <a:t>Background</a:t>
            </a:r>
          </a:p>
          <a:p>
            <a:r>
              <a:rPr lang="en-US" sz="2200" b="0" dirty="0"/>
              <a:t>PURA syndrome and 5q31.3 deletion syndrome, collectively known as PURA-related neurodevelopment disorders (PURA-NDD), are rare genetic conditions caused by a pathogenic change in one copy of the PURA gene or a deletion within the q31.3 region of chromosome 5 which includes the PURA gene,</a:t>
            </a:r>
            <a:r>
              <a:rPr lang="en-US" sz="2200" b="0" baseline="30000" dirty="0"/>
              <a:t>1</a:t>
            </a:r>
            <a:r>
              <a:rPr lang="en-US" sz="2200" b="0" dirty="0"/>
              <a:t> leading to reduced activity of </a:t>
            </a:r>
            <a:r>
              <a:rPr lang="en-US" sz="2200" b="0" dirty="0" err="1"/>
              <a:t>Pur</a:t>
            </a:r>
            <a:r>
              <a:rPr lang="en-US" sz="2200" b="0" dirty="0"/>
              <a:t>-alpha protein. The condition is characterized by primarily by moderate-to-severe neurodevelopmental delay with additional common findings are summarized in table 1.</a:t>
            </a:r>
            <a:endParaRPr lang="en-US" sz="2200" b="0" dirty="0"/>
          </a:p>
        </p:txBody>
      </p:sp>
      <p:sp>
        <p:nvSpPr>
          <p:cNvPr id="13" name="Text Placeholder 12"/>
          <p:cNvSpPr>
            <a:spLocks noGrp="1"/>
          </p:cNvSpPr>
          <p:nvPr>
            <p:ph type="body" sz="quarter" idx="13"/>
          </p:nvPr>
        </p:nvSpPr>
        <p:spPr>
          <a:xfrm>
            <a:off x="23523599" y="4241800"/>
            <a:ext cx="7947001" cy="12527280"/>
          </a:xfrm>
        </p:spPr>
        <p:txBody>
          <a:bodyPr/>
          <a:lstStyle/>
          <a:p>
            <a:r>
              <a:rPr lang="en-US" dirty="0" smtClean="0"/>
              <a:t>Discussion</a:t>
            </a:r>
          </a:p>
          <a:p>
            <a:r>
              <a:rPr lang="en-US" sz="2200" b="0" dirty="0"/>
              <a:t>Low bone mass has been reported in 10% of children with </a:t>
            </a:r>
            <a:r>
              <a:rPr lang="en-US" sz="2200" b="0" dirty="0" smtClean="0"/>
              <a:t>PURA-NDD.</a:t>
            </a:r>
            <a:r>
              <a:rPr lang="en-US" sz="2200" b="0" baseline="30000" dirty="0" smtClean="0"/>
              <a:t>1</a:t>
            </a:r>
            <a:r>
              <a:rPr lang="en-US" sz="2200" b="0" dirty="0" smtClean="0"/>
              <a:t> </a:t>
            </a:r>
            <a:r>
              <a:rPr lang="en-US" sz="2200" b="0" dirty="0"/>
              <a:t>To date, no direct impact of PURA on bone has been reported. PURA is associated in all reported cases with </a:t>
            </a:r>
            <a:r>
              <a:rPr lang="en-US" sz="2200" b="0" dirty="0" err="1"/>
              <a:t>hypotonia</a:t>
            </a:r>
            <a:r>
              <a:rPr lang="en-US" sz="2200" b="0" dirty="0"/>
              <a:t>. Low mass with associated fractures has been widely reported in low muscle tone conditions such as </a:t>
            </a:r>
            <a:r>
              <a:rPr lang="en-US" sz="2200" b="0" dirty="0" err="1"/>
              <a:t>Duchenne</a:t>
            </a:r>
            <a:r>
              <a:rPr lang="en-US" sz="2200" b="0" dirty="0"/>
              <a:t> Muscular Dystrophy (DMD) and Spinal Muscular Atrophy. These conditions have increased fracture risk, and bisphosphonates have been used to treat symptomatic low bone mass. It was decided based on these similar conditions and long-term experience with bisphosphonates in children to embark on a treatment trial</a:t>
            </a:r>
            <a:r>
              <a:rPr lang="en-US" sz="2200" b="0" dirty="0" smtClean="0"/>
              <a:t>.</a:t>
            </a:r>
            <a:endParaRPr lang="en-US" dirty="0" smtClean="0"/>
          </a:p>
          <a:p>
            <a:r>
              <a:rPr lang="en-US" sz="2200" b="0" dirty="0" smtClean="0"/>
              <a:t>In conclusion, IV </a:t>
            </a:r>
            <a:r>
              <a:rPr lang="en-US" sz="2200" b="0" dirty="0" err="1"/>
              <a:t>zoledronate</a:t>
            </a:r>
            <a:r>
              <a:rPr lang="en-US" sz="2200" b="0" dirty="0"/>
              <a:t> appears to be effective for the treatment of osteoporosis in this case of PURA-NDD. This is the first reported use of a bisphosphonate to treat PURA-NDD associated </a:t>
            </a:r>
            <a:r>
              <a:rPr lang="en-US" sz="2200" b="0" dirty="0" smtClean="0"/>
              <a:t>osteoporosis. Unanswered </a:t>
            </a:r>
            <a:r>
              <a:rPr lang="en-US" sz="2200" b="0" dirty="0"/>
              <a:t>questions include if there is vertebral remodeling, does improved bone density translate to reduction in fractures, and what is the optimal duration of treatment and endpoints. </a:t>
            </a:r>
            <a:endParaRPr lang="en-US" sz="2200" b="0" dirty="0" smtClean="0"/>
          </a:p>
          <a:p>
            <a:r>
              <a:rPr lang="en-US" dirty="0" smtClean="0"/>
              <a:t>References</a:t>
            </a:r>
          </a:p>
          <a:p>
            <a:pPr marL="568325" indent="-342900">
              <a:spcBef>
                <a:spcPts val="0"/>
              </a:spcBef>
              <a:spcAft>
                <a:spcPts val="0"/>
              </a:spcAft>
              <a:buAutoNum type="arabicPeriod"/>
            </a:pPr>
            <a:r>
              <a:rPr lang="en-US" sz="1600" b="0" dirty="0" err="1" smtClean="0"/>
              <a:t>Reijnders</a:t>
            </a:r>
            <a:r>
              <a:rPr lang="en-US" sz="1600" b="0" dirty="0" smtClean="0"/>
              <a:t> MF</a:t>
            </a:r>
            <a:r>
              <a:rPr lang="en-US" sz="1600" b="0" dirty="0"/>
              <a:t>, </a:t>
            </a:r>
            <a:r>
              <a:rPr lang="en-US" sz="1600" b="0" dirty="0" err="1"/>
              <a:t>Leventer</a:t>
            </a:r>
            <a:r>
              <a:rPr lang="en-US" sz="1600" b="0" dirty="0"/>
              <a:t> RJ, Lee BH, et al. PURA-Related Neurodevelopmental Disorders. 2017 Apr 27. In: Adam MP, Feldman J, </a:t>
            </a:r>
            <a:r>
              <a:rPr lang="en-US" sz="1600" b="0" dirty="0" err="1"/>
              <a:t>Mirzaa</a:t>
            </a:r>
            <a:r>
              <a:rPr lang="en-US" sz="1600" b="0" dirty="0"/>
              <a:t> GM, et al., editors. </a:t>
            </a:r>
            <a:r>
              <a:rPr lang="en-US" sz="1600" b="0" dirty="0" err="1"/>
              <a:t>GeneReviews</a:t>
            </a:r>
            <a:r>
              <a:rPr lang="en-US" sz="1600" b="0" dirty="0"/>
              <a:t>® [Internet]. Seattle (WA): University of Washington, Seattle; 1993-2023. Available from: https://www.ncbi.nlm.nih.gov/books/NBK426063</a:t>
            </a:r>
            <a:r>
              <a:rPr lang="en-US" sz="1600" b="0" dirty="0" smtClean="0"/>
              <a:t>/.</a:t>
            </a:r>
          </a:p>
          <a:p>
            <a:pPr marL="568325" indent="-342900">
              <a:spcBef>
                <a:spcPts val="0"/>
              </a:spcBef>
              <a:spcAft>
                <a:spcPts val="0"/>
              </a:spcAft>
              <a:buAutoNum type="arabicPeriod"/>
            </a:pPr>
            <a:r>
              <a:rPr lang="en-US" sz="1600" b="0" dirty="0" smtClean="0"/>
              <a:t>Next Reference</a:t>
            </a:r>
          </a:p>
          <a:p>
            <a:pPr marL="568325" indent="-342900">
              <a:buAutoNum type="arabicPeriod"/>
            </a:pPr>
            <a:endParaRPr lang="en-US" sz="1600" b="0" dirty="0"/>
          </a:p>
          <a:p>
            <a:endParaRPr lang="en-US" sz="2200" b="0" dirty="0"/>
          </a:p>
          <a:p>
            <a:r>
              <a:rPr lang="en-US" dirty="0"/>
              <a:t/>
            </a:r>
            <a:br>
              <a:rPr lang="en-US" dirty="0"/>
            </a:br>
            <a:endParaRPr lang="en-US" dirty="0" smtClean="0"/>
          </a:p>
        </p:txBody>
      </p:sp>
      <p:sp>
        <p:nvSpPr>
          <p:cNvPr id="14" name="Text Placeholder 13"/>
          <p:cNvSpPr>
            <a:spLocks noGrp="1"/>
          </p:cNvSpPr>
          <p:nvPr>
            <p:ph type="body" sz="quarter" idx="14"/>
          </p:nvPr>
        </p:nvSpPr>
        <p:spPr>
          <a:xfrm>
            <a:off x="15891986" y="4241799"/>
            <a:ext cx="6858000" cy="13536848"/>
          </a:xfrm>
        </p:spPr>
        <p:txBody>
          <a:bodyPr/>
          <a:lstStyle/>
          <a:p>
            <a:r>
              <a:rPr lang="en-US" dirty="0" smtClean="0"/>
              <a:t>Case Summary</a:t>
            </a:r>
          </a:p>
          <a:p>
            <a:r>
              <a:rPr lang="en-US" sz="2200" b="0" dirty="0"/>
              <a:t>A 12 year old male with a prior diagnosis of </a:t>
            </a:r>
            <a:r>
              <a:rPr lang="en-US" sz="2200" b="0" dirty="0" smtClean="0"/>
              <a:t>PURA-NDD was </a:t>
            </a:r>
            <a:r>
              <a:rPr lang="en-US" sz="2200" b="0" dirty="0"/>
              <a:t>referred to the endocrine bone health clinic for investigation of a vertebral compression fracture. He had fallen backwards and landed on his buttocks with pain. L1 fracture diagnosed by MRI </a:t>
            </a:r>
            <a:r>
              <a:rPr lang="en-US" sz="2200" b="0" dirty="0" smtClean="0"/>
              <a:t>scan.</a:t>
            </a:r>
          </a:p>
          <a:p>
            <a:r>
              <a:rPr lang="en-US" sz="2200" b="0" dirty="0" smtClean="0"/>
              <a:t>Pertinent </a:t>
            </a:r>
            <a:r>
              <a:rPr lang="en-US" sz="2200" b="0" dirty="0"/>
              <a:t>medical history included developmental disability, dystonia, clumsiness, and mild scoliosis (6 degree lumbar scoliosis). He had experienced prior appendicular fractures with falls. </a:t>
            </a:r>
          </a:p>
          <a:p>
            <a:r>
              <a:rPr lang="en-US" sz="2200" b="0" dirty="0" smtClean="0"/>
              <a:t>Physical </a:t>
            </a:r>
            <a:r>
              <a:rPr lang="en-US" sz="2200" b="0" dirty="0"/>
              <a:t>findings on him included dysmorphic </a:t>
            </a:r>
            <a:r>
              <a:rPr lang="en-US" sz="2200" b="0" dirty="0" err="1"/>
              <a:t>facies</a:t>
            </a:r>
            <a:r>
              <a:rPr lang="en-US" sz="2200" b="0" dirty="0"/>
              <a:t>, height 95th percentile, obesity  (BMI 117% of the 95th percentile), and Tanner stage 2 with 10 ml testicular volume. Laboratory work-up was pertinent for vitamin D deficiency - 22ng/mL (≥30ng/mL). Imaging studies are summarized in Fig 1. There </a:t>
            </a:r>
            <a:r>
              <a:rPr lang="en-US" sz="2200" b="0" dirty="0" smtClean="0"/>
              <a:t>was baseline </a:t>
            </a:r>
            <a:r>
              <a:rPr lang="en-US" sz="2200" b="0" dirty="0"/>
              <a:t>low bone mass</a:t>
            </a:r>
            <a:r>
              <a:rPr lang="en-US" sz="2200" b="0" dirty="0" smtClean="0"/>
              <a:t>.</a:t>
            </a:r>
            <a:endParaRPr lang="en-US" dirty="0" smtClean="0"/>
          </a:p>
          <a:p>
            <a:r>
              <a:rPr lang="en-US" sz="2200" b="0" dirty="0"/>
              <a:t>Given the mechanism of injury, it was decided to observe with supplementation of vitamin D. Bone density did improve with vitamin D supplementation (Fig 1). However, additional lumbar spine fractures were detected on scoliosis surveillance studies nine months after initial consultation. Treatment was escalated to IV </a:t>
            </a:r>
            <a:r>
              <a:rPr lang="en-US" sz="2200" b="0" dirty="0" err="1"/>
              <a:t>zolendronate</a:t>
            </a:r>
            <a:r>
              <a:rPr lang="en-US" sz="2200" b="0" dirty="0"/>
              <a:t> 0.05 mg/kg given every six months. He has received two infusions of </a:t>
            </a:r>
            <a:r>
              <a:rPr lang="en-US" sz="2200" b="0" dirty="0" err="1"/>
              <a:t>zolendronate</a:t>
            </a:r>
            <a:r>
              <a:rPr lang="en-US" sz="2200" b="0" dirty="0"/>
              <a:t>. He is without further fractures, and bone mineral density has shown improvement (Fig 1).</a:t>
            </a:r>
            <a:r>
              <a:rPr lang="en-US" sz="2200" dirty="0"/>
              <a:t/>
            </a:r>
            <a:br>
              <a:rPr lang="en-US" sz="2200" dirty="0"/>
            </a:br>
            <a:endParaRPr lang="en-US" sz="22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143" y="11295297"/>
            <a:ext cx="5908213" cy="64833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0160" y="4641909"/>
            <a:ext cx="5908213" cy="6653388"/>
          </a:xfrm>
          <a:prstGeom prst="rect">
            <a:avLst/>
          </a:prstGeom>
        </p:spPr>
      </p:pic>
      <p:sp>
        <p:nvSpPr>
          <p:cNvPr id="2" name="TextBox 1"/>
          <p:cNvSpPr txBox="1"/>
          <p:nvPr/>
        </p:nvSpPr>
        <p:spPr>
          <a:xfrm>
            <a:off x="9210160" y="4241799"/>
            <a:ext cx="4629794" cy="400110"/>
          </a:xfrm>
          <a:prstGeom prst="rect">
            <a:avLst/>
          </a:prstGeom>
          <a:noFill/>
        </p:spPr>
        <p:txBody>
          <a:bodyPr wrap="none" rtlCol="0">
            <a:spAutoFit/>
          </a:bodyPr>
          <a:lstStyle/>
          <a:p>
            <a:r>
              <a:rPr lang="en-US" sz="2000" dirty="0" smtClean="0">
                <a:solidFill>
                  <a:srgbClr val="002060"/>
                </a:solidFill>
                <a:latin typeface="+mn-lt"/>
              </a:rPr>
              <a:t>Figure 1: Bone Mineral Density Exams </a:t>
            </a:r>
            <a:endParaRPr lang="en-US" sz="2000" dirty="0">
              <a:solidFill>
                <a:srgbClr val="002060"/>
              </a:solidFill>
              <a:latin typeface="+mn-lt"/>
            </a:endParaRPr>
          </a:p>
        </p:txBody>
      </p:sp>
      <p:graphicFrame>
        <p:nvGraphicFramePr>
          <p:cNvPr id="10" name="Table 9"/>
          <p:cNvGraphicFramePr>
            <a:graphicFrameLocks noGrp="1"/>
          </p:cNvGraphicFramePr>
          <p:nvPr>
            <p:extLst>
              <p:ext uri="{D42A27DB-BD31-4B8C-83A1-F6EECF244321}">
                <p14:modId xmlns:p14="http://schemas.microsoft.com/office/powerpoint/2010/main" val="1871533611"/>
              </p:ext>
            </p:extLst>
          </p:nvPr>
        </p:nvGraphicFramePr>
        <p:xfrm>
          <a:off x="1562100" y="11295297"/>
          <a:ext cx="6857999" cy="6087801"/>
        </p:xfrm>
        <a:graphic>
          <a:graphicData uri="http://schemas.openxmlformats.org/drawingml/2006/table">
            <a:tbl>
              <a:tblPr firstRow="1" bandRow="1">
                <a:tableStyleId>{5C22544A-7EE6-4342-B048-85BDC9FD1C3A}</a:tableStyleId>
              </a:tblPr>
              <a:tblGrid>
                <a:gridCol w="4414258">
                  <a:extLst>
                    <a:ext uri="{9D8B030D-6E8A-4147-A177-3AD203B41FA5}">
                      <a16:colId xmlns:a16="http://schemas.microsoft.com/office/drawing/2014/main" val="1809983480"/>
                    </a:ext>
                  </a:extLst>
                </a:gridCol>
                <a:gridCol w="2443741">
                  <a:extLst>
                    <a:ext uri="{9D8B030D-6E8A-4147-A177-3AD203B41FA5}">
                      <a16:colId xmlns:a16="http://schemas.microsoft.com/office/drawing/2014/main" val="397205608"/>
                    </a:ext>
                  </a:extLst>
                </a:gridCol>
              </a:tblGrid>
              <a:tr h="1388301">
                <a:tc>
                  <a:txBody>
                    <a:bodyPr/>
                    <a:lstStyle/>
                    <a:p>
                      <a:r>
                        <a:rPr lang="en-US" sz="2800" dirty="0" smtClean="0"/>
                        <a:t>Symptom</a:t>
                      </a:r>
                      <a:endParaRPr lang="en-US" sz="2800" dirty="0"/>
                    </a:p>
                  </a:txBody>
                  <a:tcPr/>
                </a:tc>
                <a:tc>
                  <a:txBody>
                    <a:bodyPr/>
                    <a:lstStyle/>
                    <a:p>
                      <a:r>
                        <a:rPr lang="en-US" sz="2800" dirty="0" smtClean="0"/>
                        <a:t>Percent</a:t>
                      </a:r>
                      <a:r>
                        <a:rPr lang="en-US" sz="2800" baseline="0" dirty="0" smtClean="0"/>
                        <a:t> Reported</a:t>
                      </a:r>
                      <a:endParaRPr lang="en-US" sz="2800" dirty="0" smtClean="0"/>
                    </a:p>
                  </a:txBody>
                  <a:tcPr/>
                </a:tc>
                <a:extLst>
                  <a:ext uri="{0D108BD9-81ED-4DB2-BD59-A6C34878D82A}">
                    <a16:rowId xmlns:a16="http://schemas.microsoft.com/office/drawing/2014/main" val="2481245744"/>
                  </a:ext>
                </a:extLst>
              </a:tr>
              <a:tr h="783250">
                <a:tc>
                  <a:txBody>
                    <a:bodyPr/>
                    <a:lstStyle/>
                    <a:p>
                      <a:r>
                        <a:rPr lang="en-US" sz="2800" dirty="0" err="1" smtClean="0">
                          <a:solidFill>
                            <a:srgbClr val="002060"/>
                          </a:solidFill>
                        </a:rPr>
                        <a:t>Hypotonia</a:t>
                      </a:r>
                      <a:endParaRPr lang="en-US" sz="2800" dirty="0">
                        <a:solidFill>
                          <a:srgbClr val="002060"/>
                        </a:solidFill>
                      </a:endParaRPr>
                    </a:p>
                  </a:txBody>
                  <a:tcPr/>
                </a:tc>
                <a:tc>
                  <a:txBody>
                    <a:bodyPr/>
                    <a:lstStyle/>
                    <a:p>
                      <a:r>
                        <a:rPr lang="en-US" sz="2800" dirty="0" smtClean="0">
                          <a:solidFill>
                            <a:srgbClr val="002060"/>
                          </a:solidFill>
                        </a:rPr>
                        <a:t>96%</a:t>
                      </a:r>
                    </a:p>
                  </a:txBody>
                  <a:tcPr/>
                </a:tc>
                <a:extLst>
                  <a:ext uri="{0D108BD9-81ED-4DB2-BD59-A6C34878D82A}">
                    <a16:rowId xmlns:a16="http://schemas.microsoft.com/office/drawing/2014/main" val="475219945"/>
                  </a:ext>
                </a:extLst>
              </a:tr>
              <a:tr h="783250">
                <a:tc>
                  <a:txBody>
                    <a:bodyPr/>
                    <a:lstStyle/>
                    <a:p>
                      <a:r>
                        <a:rPr lang="en-US" sz="2800" dirty="0" smtClean="0">
                          <a:solidFill>
                            <a:srgbClr val="002060"/>
                          </a:solidFill>
                        </a:rPr>
                        <a:t>Feeding Difficulties</a:t>
                      </a:r>
                      <a:endParaRPr lang="en-US" sz="2800" dirty="0">
                        <a:solidFill>
                          <a:srgbClr val="002060"/>
                        </a:solidFill>
                      </a:endParaRPr>
                    </a:p>
                  </a:txBody>
                  <a:tcPr/>
                </a:tc>
                <a:tc>
                  <a:txBody>
                    <a:bodyPr/>
                    <a:lstStyle/>
                    <a:p>
                      <a:r>
                        <a:rPr lang="en-US" sz="2800" dirty="0" smtClean="0">
                          <a:solidFill>
                            <a:srgbClr val="002060"/>
                          </a:solidFill>
                        </a:rPr>
                        <a:t>77%</a:t>
                      </a:r>
                      <a:endParaRPr lang="en-US" sz="2800" dirty="0">
                        <a:solidFill>
                          <a:srgbClr val="002060"/>
                        </a:solidFill>
                      </a:endParaRPr>
                    </a:p>
                  </a:txBody>
                  <a:tcPr/>
                </a:tc>
                <a:extLst>
                  <a:ext uri="{0D108BD9-81ED-4DB2-BD59-A6C34878D82A}">
                    <a16:rowId xmlns:a16="http://schemas.microsoft.com/office/drawing/2014/main" val="2367296712"/>
                  </a:ext>
                </a:extLst>
              </a:tr>
              <a:tr h="783250">
                <a:tc>
                  <a:txBody>
                    <a:bodyPr/>
                    <a:lstStyle/>
                    <a:p>
                      <a:r>
                        <a:rPr lang="en-US" sz="2800" dirty="0" smtClean="0">
                          <a:solidFill>
                            <a:srgbClr val="002060"/>
                          </a:solidFill>
                        </a:rPr>
                        <a:t>Seizures</a:t>
                      </a:r>
                      <a:endParaRPr lang="en-US" sz="2800" dirty="0">
                        <a:solidFill>
                          <a:srgbClr val="002060"/>
                        </a:solidFill>
                      </a:endParaRPr>
                    </a:p>
                  </a:txBody>
                  <a:tcPr/>
                </a:tc>
                <a:tc>
                  <a:txBody>
                    <a:bodyPr/>
                    <a:lstStyle/>
                    <a:p>
                      <a:r>
                        <a:rPr lang="en-US" sz="2800" dirty="0" smtClean="0">
                          <a:solidFill>
                            <a:srgbClr val="002060"/>
                          </a:solidFill>
                        </a:rPr>
                        <a:t>54%</a:t>
                      </a:r>
                      <a:endParaRPr lang="en-US" sz="2800" dirty="0">
                        <a:solidFill>
                          <a:srgbClr val="002060"/>
                        </a:solidFill>
                      </a:endParaRPr>
                    </a:p>
                  </a:txBody>
                  <a:tcPr/>
                </a:tc>
                <a:extLst>
                  <a:ext uri="{0D108BD9-81ED-4DB2-BD59-A6C34878D82A}">
                    <a16:rowId xmlns:a16="http://schemas.microsoft.com/office/drawing/2014/main" val="969836314"/>
                  </a:ext>
                </a:extLst>
              </a:tr>
              <a:tr h="783250">
                <a:tc>
                  <a:txBody>
                    <a:bodyPr/>
                    <a:lstStyle/>
                    <a:p>
                      <a:r>
                        <a:rPr lang="en-US" sz="2800" dirty="0" smtClean="0">
                          <a:solidFill>
                            <a:srgbClr val="002060"/>
                          </a:solidFill>
                        </a:rPr>
                        <a:t>Vitamin D Deficiency</a:t>
                      </a:r>
                      <a:endParaRPr lang="en-US" sz="2800" dirty="0">
                        <a:solidFill>
                          <a:srgbClr val="002060"/>
                        </a:solidFill>
                      </a:endParaRPr>
                    </a:p>
                  </a:txBody>
                  <a:tcPr/>
                </a:tc>
                <a:tc>
                  <a:txBody>
                    <a:bodyPr/>
                    <a:lstStyle/>
                    <a:p>
                      <a:r>
                        <a:rPr lang="en-US" sz="2800" dirty="0" smtClean="0">
                          <a:solidFill>
                            <a:srgbClr val="002060"/>
                          </a:solidFill>
                        </a:rPr>
                        <a:t>42%</a:t>
                      </a:r>
                      <a:endParaRPr lang="en-US" sz="2800" dirty="0">
                        <a:solidFill>
                          <a:srgbClr val="002060"/>
                        </a:solidFill>
                      </a:endParaRPr>
                    </a:p>
                  </a:txBody>
                  <a:tcPr/>
                </a:tc>
                <a:extLst>
                  <a:ext uri="{0D108BD9-81ED-4DB2-BD59-A6C34878D82A}">
                    <a16:rowId xmlns:a16="http://schemas.microsoft.com/office/drawing/2014/main" val="1983032114"/>
                  </a:ext>
                </a:extLst>
              </a:tr>
              <a:tr h="783250">
                <a:tc>
                  <a:txBody>
                    <a:bodyPr/>
                    <a:lstStyle/>
                    <a:p>
                      <a:r>
                        <a:rPr lang="en-US" sz="2800" dirty="0" smtClean="0">
                          <a:solidFill>
                            <a:srgbClr val="002060"/>
                          </a:solidFill>
                        </a:rPr>
                        <a:t>Low Bone Mass</a:t>
                      </a:r>
                      <a:endParaRPr lang="en-US" sz="2800" dirty="0">
                        <a:solidFill>
                          <a:srgbClr val="002060"/>
                        </a:solidFill>
                      </a:endParaRPr>
                    </a:p>
                  </a:txBody>
                  <a:tcPr/>
                </a:tc>
                <a:tc>
                  <a:txBody>
                    <a:bodyPr/>
                    <a:lstStyle/>
                    <a:p>
                      <a:r>
                        <a:rPr lang="en-US" sz="2800" dirty="0" smtClean="0">
                          <a:solidFill>
                            <a:srgbClr val="002060"/>
                          </a:solidFill>
                        </a:rPr>
                        <a:t>30%</a:t>
                      </a:r>
                      <a:endParaRPr lang="en-US" sz="2800" dirty="0">
                        <a:solidFill>
                          <a:srgbClr val="002060"/>
                        </a:solidFill>
                      </a:endParaRPr>
                    </a:p>
                  </a:txBody>
                  <a:tcPr/>
                </a:tc>
                <a:extLst>
                  <a:ext uri="{0D108BD9-81ED-4DB2-BD59-A6C34878D82A}">
                    <a16:rowId xmlns:a16="http://schemas.microsoft.com/office/drawing/2014/main" val="1457806267"/>
                  </a:ext>
                </a:extLst>
              </a:tr>
              <a:tr h="783250">
                <a:tc>
                  <a:txBody>
                    <a:bodyPr/>
                    <a:lstStyle/>
                    <a:p>
                      <a:r>
                        <a:rPr lang="en-US" sz="2800" dirty="0" smtClean="0">
                          <a:solidFill>
                            <a:srgbClr val="002060"/>
                          </a:solidFill>
                        </a:rPr>
                        <a:t>Scoliosis</a:t>
                      </a:r>
                      <a:endParaRPr lang="en-US" sz="2800" dirty="0">
                        <a:solidFill>
                          <a:srgbClr val="002060"/>
                        </a:solidFill>
                      </a:endParaRPr>
                    </a:p>
                  </a:txBody>
                  <a:tcPr/>
                </a:tc>
                <a:tc>
                  <a:txBody>
                    <a:bodyPr/>
                    <a:lstStyle/>
                    <a:p>
                      <a:r>
                        <a:rPr lang="en-US" sz="2800" dirty="0" smtClean="0">
                          <a:solidFill>
                            <a:srgbClr val="002060"/>
                          </a:solidFill>
                        </a:rPr>
                        <a:t>26%</a:t>
                      </a:r>
                      <a:endParaRPr lang="en-US" sz="2800" dirty="0">
                        <a:solidFill>
                          <a:srgbClr val="002060"/>
                        </a:solidFill>
                      </a:endParaRPr>
                    </a:p>
                  </a:txBody>
                  <a:tcPr/>
                </a:tc>
                <a:extLst>
                  <a:ext uri="{0D108BD9-81ED-4DB2-BD59-A6C34878D82A}">
                    <a16:rowId xmlns:a16="http://schemas.microsoft.com/office/drawing/2014/main" val="3912602442"/>
                  </a:ext>
                </a:extLst>
              </a:tr>
            </a:tbl>
          </a:graphicData>
        </a:graphic>
      </p:graphicFrame>
      <p:sp>
        <p:nvSpPr>
          <p:cNvPr id="16" name="TextBox 15"/>
          <p:cNvSpPr txBox="1"/>
          <p:nvPr/>
        </p:nvSpPr>
        <p:spPr>
          <a:xfrm>
            <a:off x="1748640" y="17383095"/>
            <a:ext cx="7119706" cy="400110"/>
          </a:xfrm>
          <a:prstGeom prst="rect">
            <a:avLst/>
          </a:prstGeom>
          <a:noFill/>
        </p:spPr>
        <p:txBody>
          <a:bodyPr wrap="none" rtlCol="0">
            <a:spAutoFit/>
          </a:bodyPr>
          <a:lstStyle/>
          <a:p>
            <a:r>
              <a:rPr lang="en-US" sz="2000" dirty="0" smtClean="0">
                <a:solidFill>
                  <a:srgbClr val="002060"/>
                </a:solidFill>
                <a:latin typeface="+mn-lt"/>
              </a:rPr>
              <a:t>Table 1: Commonly Reported Symptoms in PURA-</a:t>
            </a:r>
            <a:r>
              <a:rPr lang="en-US" sz="2000" dirty="0" err="1" smtClean="0">
                <a:solidFill>
                  <a:srgbClr val="002060"/>
                </a:solidFill>
                <a:latin typeface="+mn-lt"/>
              </a:rPr>
              <a:t>NDD</a:t>
            </a:r>
            <a:r>
              <a:rPr lang="en-US" sz="2000" baseline="30000" dirty="0" err="1" smtClean="0">
                <a:solidFill>
                  <a:srgbClr val="FF0000"/>
                </a:solidFill>
                <a:latin typeface="+mn-lt"/>
              </a:rPr>
              <a:t>Source</a:t>
            </a:r>
            <a:r>
              <a:rPr lang="en-US" sz="2000" baseline="30000" dirty="0" smtClean="0">
                <a:solidFill>
                  <a:srgbClr val="FF0000"/>
                </a:solidFill>
                <a:latin typeface="+mn-lt"/>
              </a:rPr>
              <a:t>?</a:t>
            </a:r>
            <a:endParaRPr lang="en-US" sz="2000" dirty="0">
              <a:solidFill>
                <a:srgbClr val="002060"/>
              </a:solidFill>
              <a:latin typeface="+mn-lt"/>
            </a:endParaRPr>
          </a:p>
        </p:txBody>
      </p:sp>
      <p:sp>
        <p:nvSpPr>
          <p:cNvPr id="17" name="Title 1"/>
          <p:cNvSpPr>
            <a:spLocks noGrp="1"/>
          </p:cNvSpPr>
          <p:nvPr>
            <p:ph type="title"/>
          </p:nvPr>
        </p:nvSpPr>
        <p:spPr/>
        <p:txBody>
          <a:bodyPr/>
          <a:lstStyle/>
          <a:p>
            <a:r>
              <a:rPr lang="en-US" dirty="0"/>
              <a:t>PURA Related Disorder and Low Bone Density with Bisphosphonate </a:t>
            </a:r>
            <a:r>
              <a:rPr lang="en-US" dirty="0" smtClean="0"/>
              <a:t>Use</a:t>
            </a:r>
            <a:br>
              <a:rPr lang="en-US" dirty="0" smtClean="0"/>
            </a:br>
            <a:r>
              <a:rPr lang="en-US" sz="2800" dirty="0" smtClean="0"/>
              <a:t>Joel Steelman MD, Ryan Lokkesmoe MD, Luke Hamilton MS</a:t>
            </a:r>
            <a:endParaRPr lang="en-US" dirty="0"/>
          </a:p>
        </p:txBody>
      </p:sp>
    </p:spTree>
    <p:extLst>
      <p:ext uri="{BB962C8B-B14F-4D97-AF65-F5344CB8AC3E}">
        <p14:creationId xmlns:p14="http://schemas.microsoft.com/office/powerpoint/2010/main" val="2966473827"/>
      </p:ext>
    </p:extLst>
  </p:cSld>
  <p:clrMapOvr>
    <a:masterClrMapping/>
  </p:clrMapOvr>
</p:sld>
</file>

<file path=ppt/theme/theme1.xml><?xml version="1.0" encoding="utf-8"?>
<a:theme xmlns:a="http://schemas.openxmlformats.org/drawingml/2006/main" name="Cook Children's Poster 5 (36 x 21)">
  <a:themeElements>
    <a:clrScheme name="CookChildrens">
      <a:dk1>
        <a:srgbClr val="56595C"/>
      </a:dk1>
      <a:lt1>
        <a:sysClr val="window" lastClr="FFFFFF"/>
      </a:lt1>
      <a:dk2>
        <a:srgbClr val="FFFFFF"/>
      </a:dk2>
      <a:lt2>
        <a:srgbClr val="005480"/>
      </a:lt2>
      <a:accent1>
        <a:srgbClr val="005480"/>
      </a:accent1>
      <a:accent2>
        <a:srgbClr val="008265"/>
      </a:accent2>
      <a:accent3>
        <a:srgbClr val="C5B8B1"/>
      </a:accent3>
      <a:accent4>
        <a:srgbClr val="9FA1A4"/>
      </a:accent4>
      <a:accent5>
        <a:srgbClr val="005480"/>
      </a:accent5>
      <a:accent6>
        <a:srgbClr val="008265"/>
      </a:accent6>
      <a:hlink>
        <a:srgbClr val="005480"/>
      </a:hlink>
      <a:folHlink>
        <a:srgbClr val="008265"/>
      </a:folHlink>
    </a:clrScheme>
    <a:fontScheme name="Cook Children's 2-Standard-template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0" fontAlgn="base" latinLnBrk="0" hangingPunct="0">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0" fontAlgn="base" latinLnBrk="0" hangingPunct="0">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Tahoma" charset="0"/>
          </a:defRPr>
        </a:defPPr>
      </a:lstStyle>
    </a:lnDef>
  </a:objectDefaults>
  <a:extraClrSchemeLst>
    <a:extraClrScheme>
      <a:clrScheme name="Cook Children's 2-Standard-template4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Cook Children's 2-Standard-template4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Cook Children's 2-Standard-template4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Cook Children's 2-Standard-template4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Cook Children's 2-Standard-template4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Cook Children's 2-Standard-template4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Cook Children's 2-Standard-template4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Cook Children's 2-Standard-template4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
      <a:clrScheme name="Cook Children's 2-Standard-template4 9">
        <a:dk1>
          <a:srgbClr val="010199"/>
        </a:dk1>
        <a:lt1>
          <a:srgbClr val="FFFFFF"/>
        </a:lt1>
        <a:dk2>
          <a:srgbClr val="000099"/>
        </a:dk2>
        <a:lt2>
          <a:srgbClr val="FFFFFF"/>
        </a:lt2>
        <a:accent1>
          <a:srgbClr val="008265"/>
        </a:accent1>
        <a:accent2>
          <a:srgbClr val="005480"/>
        </a:accent2>
        <a:accent3>
          <a:srgbClr val="AAAACA"/>
        </a:accent3>
        <a:accent4>
          <a:srgbClr val="DADADA"/>
        </a:accent4>
        <a:accent5>
          <a:srgbClr val="AAC1B8"/>
        </a:accent5>
        <a:accent6>
          <a:srgbClr val="004B73"/>
        </a:accent6>
        <a:hlink>
          <a:srgbClr val="FFFF66"/>
        </a:hlink>
        <a:folHlink>
          <a:srgbClr val="C5B8B1"/>
        </a:folHlink>
      </a:clrScheme>
      <a:clrMap bg1="dk2" tx1="lt1" bg2="dk1" tx2="lt2" accent1="accent1" accent2="accent2" accent3="accent3" accent4="accent4" accent5="accent5" accent6="accent6" hlink="hlink" folHlink="folHlink"/>
    </a:extraClrScheme>
    <a:extraClrScheme>
      <a:clrScheme name="Cook Children's 2-Standard-template4 10">
        <a:dk1>
          <a:srgbClr val="797A7D"/>
        </a:dk1>
        <a:lt1>
          <a:srgbClr val="FFFFFF"/>
        </a:lt1>
        <a:dk2>
          <a:srgbClr val="FFFFFF"/>
        </a:dk2>
        <a:lt2>
          <a:srgbClr val="9FA1A4"/>
        </a:lt2>
        <a:accent1>
          <a:srgbClr val="008265"/>
        </a:accent1>
        <a:accent2>
          <a:srgbClr val="005480"/>
        </a:accent2>
        <a:accent3>
          <a:srgbClr val="FFFFFF"/>
        </a:accent3>
        <a:accent4>
          <a:srgbClr val="66676A"/>
        </a:accent4>
        <a:accent5>
          <a:srgbClr val="AAC1B8"/>
        </a:accent5>
        <a:accent6>
          <a:srgbClr val="004B73"/>
        </a:accent6>
        <a:hlink>
          <a:srgbClr val="FFFF66"/>
        </a:hlink>
        <a:folHlink>
          <a:srgbClr val="C5B8B1"/>
        </a:folHlink>
      </a:clrScheme>
      <a:clrMap bg1="lt1" tx1="dk1" bg2="lt2" tx2="dk2" accent1="accent1" accent2="accent2" accent3="accent3" accent4="accent4" accent5="accent5" accent6="accent6" hlink="hlink" folHlink="folHlink"/>
    </a:extraClrScheme>
    <a:extraClrScheme>
      <a:clrScheme name="Cook Children's 2-Standard-template4 11">
        <a:dk1>
          <a:srgbClr val="797A7D"/>
        </a:dk1>
        <a:lt1>
          <a:srgbClr val="FFFFFF"/>
        </a:lt1>
        <a:dk2>
          <a:srgbClr val="FFFFFF"/>
        </a:dk2>
        <a:lt2>
          <a:srgbClr val="9FA1A4"/>
        </a:lt2>
        <a:accent1>
          <a:srgbClr val="008265"/>
        </a:accent1>
        <a:accent2>
          <a:srgbClr val="005480"/>
        </a:accent2>
        <a:accent3>
          <a:srgbClr val="FFFFFF"/>
        </a:accent3>
        <a:accent4>
          <a:srgbClr val="66676A"/>
        </a:accent4>
        <a:accent5>
          <a:srgbClr val="AAC1B8"/>
        </a:accent5>
        <a:accent6>
          <a:srgbClr val="004B73"/>
        </a:accent6>
        <a:hlink>
          <a:srgbClr val="008265"/>
        </a:hlink>
        <a:folHlink>
          <a:srgbClr val="C5B8B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F20D0FE8-F778-4877-A910-14A0E7CFBF17}" vid="{AD72C54D-AA34-4882-8E28-18EE5F442EC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 5 (36 x 21)</Template>
  <TotalTime>48</TotalTime>
  <Words>604</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HelveticaNeueLT Std</vt:lpstr>
      <vt:lpstr>Tahoma</vt:lpstr>
      <vt:lpstr>Cook Children's Poster 5 (36 x 21)</vt:lpstr>
      <vt:lpstr>PURA Related Disorder and Low Bone Density with Bisphosphonate Use Joel Steelman MD, Ryan Lokkesmoe MD, Luke Hamilton MS</vt:lpstr>
    </vt:vector>
  </TitlesOfParts>
  <Company>Cook Children's Health Care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PURA Related Disorder and Low Bone Density with Bisphosphonate Use Joel Steelman MD, Ryan Lokkesmoe MD, Luke Hamilton MS</dc:title>
  <dc:creator>Ryan Lokkesmoe</dc:creator>
  <cp:lastModifiedBy>Ryan Lokkesmoe</cp:lastModifiedBy>
  <cp:revision>6</cp:revision>
  <dcterms:created xsi:type="dcterms:W3CDTF">2024-02-20T19:05:12Z</dcterms:created>
  <dcterms:modified xsi:type="dcterms:W3CDTF">2024-02-20T19:53:27Z</dcterms:modified>
</cp:coreProperties>
</file>