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599DB"/>
    <a:srgbClr val="D95050"/>
    <a:srgbClr val="00BA00"/>
    <a:srgbClr val="3BA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p:scale>
          <a:sx n="40" d="100"/>
          <a:sy n="40" d="100"/>
        </p:scale>
        <p:origin x="15" y="-5067"/>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1" i="0" u="none" strike="noStrike" kern="1200" spc="0" baseline="0">
                <a:solidFill>
                  <a:schemeClr val="tx1">
                    <a:lumMod val="65000"/>
                    <a:lumOff val="35000"/>
                  </a:schemeClr>
                </a:solidFill>
                <a:latin typeface="Garamond" panose="02020404030301010803" pitchFamily="18" charset="0"/>
                <a:ea typeface="+mn-ea"/>
                <a:cs typeface="+mn-cs"/>
              </a:defRPr>
            </a:pPr>
            <a:r>
              <a:rPr lang="en-US" sz="4000" b="1" dirty="0">
                <a:latin typeface="Garamond" panose="02020404030301010803" pitchFamily="18" charset="0"/>
              </a:rPr>
              <a:t>% of Individuals</a:t>
            </a:r>
            <a:r>
              <a:rPr lang="en-US" sz="4000" b="1" baseline="0" dirty="0">
                <a:latin typeface="Garamond" panose="02020404030301010803" pitchFamily="18" charset="0"/>
              </a:rPr>
              <a:t> Utilizing DSME Programming (2021)</a:t>
            </a:r>
            <a:endParaRPr lang="en-US" sz="4000" b="1" dirty="0">
              <a:latin typeface="Garamond" panose="02020404030301010803" pitchFamily="18" charset="0"/>
            </a:endParaRPr>
          </a:p>
        </c:rich>
      </c:tx>
      <c:layout>
        <c:manualLayout>
          <c:xMode val="edge"/>
          <c:yMode val="edge"/>
          <c:x val="0.20502230593267848"/>
          <c:y val="7.5138368964537405E-3"/>
        </c:manualLayout>
      </c:layout>
      <c:overlay val="0"/>
      <c:spPr>
        <a:noFill/>
        <a:ln>
          <a:noFill/>
        </a:ln>
        <a:effectLst/>
      </c:spPr>
      <c:txPr>
        <a:bodyPr rot="0" spcFirstLastPara="1" vertOverflow="ellipsis" vert="horz" wrap="square" anchor="ctr" anchorCtr="1"/>
        <a:lstStyle/>
        <a:p>
          <a:pPr>
            <a:defRPr sz="4000" b="1" i="0" u="none" strike="noStrike" kern="1200" spc="0" baseline="0">
              <a:solidFill>
                <a:schemeClr val="tx1">
                  <a:lumMod val="65000"/>
                  <a:lumOff val="35000"/>
                </a:schemeClr>
              </a:solidFill>
              <a:latin typeface="Garamond" panose="02020404030301010803" pitchFamily="18" charset="0"/>
              <a:ea typeface="+mn-ea"/>
              <a:cs typeface="+mn-cs"/>
            </a:defRPr>
          </a:pPr>
          <a:endParaRPr lang="en-US"/>
        </a:p>
      </c:txPr>
    </c:title>
    <c:autoTitleDeleted val="0"/>
    <c:plotArea>
      <c:layout>
        <c:manualLayout>
          <c:layoutTarget val="inner"/>
          <c:xMode val="edge"/>
          <c:yMode val="edge"/>
          <c:x val="0.15374226099703106"/>
          <c:y val="0.10303890911899483"/>
          <c:w val="0.72920999571485001"/>
          <c:h val="0.69193027805589746"/>
        </c:manualLayout>
      </c:layout>
      <c:barChart>
        <c:barDir val="col"/>
        <c:grouping val="stacked"/>
        <c:varyColors val="0"/>
        <c:ser>
          <c:idx val="0"/>
          <c:order val="0"/>
          <c:tx>
            <c:strRef>
              <c:f>Sheet1!$B$1</c:f>
              <c:strCache>
                <c:ptCount val="1"/>
                <c:pt idx="0">
                  <c:v>Series 1</c:v>
                </c:pt>
              </c:strCache>
            </c:strRef>
          </c:tx>
          <c:spPr>
            <a:solidFill>
              <a:schemeClr val="accent5">
                <a:lumMod val="40000"/>
                <a:lumOff val="60000"/>
              </a:schemeClr>
            </a:solidFill>
            <a:ln>
              <a:noFill/>
            </a:ln>
            <a:effectLst/>
          </c:spPr>
          <c:invertIfNegative val="0"/>
          <c:dPt>
            <c:idx val="1"/>
            <c:invertIfNegative val="0"/>
            <c:bubble3D val="0"/>
            <c:spPr>
              <a:solidFill>
                <a:schemeClr val="accent5">
                  <a:lumMod val="75000"/>
                </a:schemeClr>
              </a:solidFill>
              <a:ln>
                <a:solidFill>
                  <a:schemeClr val="accent5">
                    <a:lumMod val="50000"/>
                  </a:schemeClr>
                </a:solidFill>
              </a:ln>
              <a:effectLst/>
            </c:spPr>
            <c:extLst>
              <c:ext xmlns:c16="http://schemas.microsoft.com/office/drawing/2014/chart" uri="{C3380CC4-5D6E-409C-BE32-E72D297353CC}">
                <c16:uniqueId val="{00000000-50DF-4352-B8AF-8F07F44B01CB}"/>
              </c:ext>
            </c:extLst>
          </c:dPt>
          <c:dLbls>
            <c:dLbl>
              <c:idx val="0"/>
              <c:layout>
                <c:manualLayout>
                  <c:x val="1.84631328020507E-2"/>
                  <c:y val="-0.19953998652271052"/>
                </c:manualLayout>
              </c:layout>
              <c:spPr>
                <a:noFill/>
                <a:ln>
                  <a:noFill/>
                </a:ln>
                <a:effectLst/>
              </c:spPr>
              <c:txPr>
                <a:bodyPr rot="0" spcFirstLastPara="1" vertOverflow="ellipsis" vert="horz" wrap="square" lIns="38100" tIns="19050" rIns="38100" bIns="19050" anchor="ctr" anchorCtr="1">
                  <a:noAutofit/>
                </a:bodyPr>
                <a:lstStyle/>
                <a:p>
                  <a:pPr>
                    <a:defRPr sz="3600" b="0" i="0" u="none" strike="noStrike" kern="1200" baseline="0">
                      <a:solidFill>
                        <a:schemeClr val="tx1">
                          <a:lumMod val="75000"/>
                          <a:lumOff val="25000"/>
                        </a:schemeClr>
                      </a:solidFill>
                      <a:latin typeface="Garamond" panose="02020404030301010803" pitchFamily="18"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1004289862231603"/>
                      <c:h val="6.0269883628160333E-2"/>
                    </c:manualLayout>
                  </c15:layout>
                </c:ext>
                <c:ext xmlns:c16="http://schemas.microsoft.com/office/drawing/2014/chart" uri="{C3380CC4-5D6E-409C-BE32-E72D297353CC}">
                  <c16:uniqueId val="{00000001-50DF-4352-B8AF-8F07F44B01CB}"/>
                </c:ext>
              </c:extLst>
            </c:dLbl>
            <c:dLbl>
              <c:idx val="1"/>
              <c:layout>
                <c:manualLayout>
                  <c:x val="3.2865789596157858E-4"/>
                  <c:y val="-0.26030698370586913"/>
                </c:manualLayout>
              </c:layout>
              <c:tx>
                <c:rich>
                  <a:bodyPr rot="0" spcFirstLastPara="1" vertOverflow="ellipsis" vert="horz" wrap="square" lIns="38100" tIns="19050" rIns="38100" bIns="19050" anchor="ctr" anchorCtr="1">
                    <a:noAutofit/>
                  </a:bodyPr>
                  <a:lstStyle/>
                  <a:p>
                    <a:pPr>
                      <a:defRPr sz="3600" b="0" i="0" u="none" strike="noStrike" kern="1200" baseline="0">
                        <a:solidFill>
                          <a:schemeClr val="tx1">
                            <a:lumMod val="75000"/>
                            <a:lumOff val="25000"/>
                          </a:schemeClr>
                        </a:solidFill>
                        <a:latin typeface="Garamond" panose="02020404030301010803" pitchFamily="18" charset="0"/>
                        <a:ea typeface="+mn-ea"/>
                        <a:cs typeface="+mn-cs"/>
                      </a:defRPr>
                    </a:pPr>
                    <a:fld id="{5F667615-6FC5-4FFE-8C23-F6F2B75BED0B}" type="VALUE">
                      <a:rPr lang="en-US" sz="3600" smtClean="0">
                        <a:latin typeface="Garamond" panose="02020404030301010803" pitchFamily="18" charset="0"/>
                      </a:rPr>
                      <a:pPr>
                        <a:defRPr sz="3600">
                          <a:latin typeface="Garamond" panose="02020404030301010803" pitchFamily="18" charset="0"/>
                        </a:defRPr>
                      </a:pPr>
                      <a:t>[VALUE]</a:t>
                    </a:fld>
                    <a:r>
                      <a:rPr lang="en-US" sz="3600" dirty="0">
                        <a:latin typeface="Garamond" panose="02020404030301010803" pitchFamily="18" charset="0"/>
                      </a:rPr>
                      <a:t>%</a:t>
                    </a:r>
                  </a:p>
                </c:rich>
              </c:tx>
              <c:spPr>
                <a:noFill/>
                <a:ln>
                  <a:noFill/>
                </a:ln>
                <a:effectLst/>
              </c:spPr>
              <c:txPr>
                <a:bodyPr rot="0" spcFirstLastPara="1" vertOverflow="ellipsis" vert="horz" wrap="square" lIns="38100" tIns="19050" rIns="38100" bIns="19050" anchor="ctr" anchorCtr="1">
                  <a:noAutofit/>
                </a:bodyPr>
                <a:lstStyle/>
                <a:p>
                  <a:pPr>
                    <a:defRPr sz="3600" b="0" i="0" u="none" strike="noStrike" kern="1200" baseline="0">
                      <a:solidFill>
                        <a:schemeClr val="tx1">
                          <a:lumMod val="75000"/>
                          <a:lumOff val="25000"/>
                        </a:schemeClr>
                      </a:solidFill>
                      <a:latin typeface="Garamond" panose="02020404030301010803" pitchFamily="18"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397290717490692"/>
                      <c:h val="6.7865332100518289E-2"/>
                    </c:manualLayout>
                  </c15:layout>
                  <c15:dlblFieldTable/>
                  <c15:showDataLabelsRange val="0"/>
                </c:ext>
                <c:ext xmlns:c16="http://schemas.microsoft.com/office/drawing/2014/chart" uri="{C3380CC4-5D6E-409C-BE32-E72D297353CC}">
                  <c16:uniqueId val="{00000000-50DF-4352-B8AF-8F07F44B01CB}"/>
                </c:ext>
              </c:extLst>
            </c:dLbl>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Garamond" panose="02020404030301010803"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Texas</c:v>
                </c:pt>
                <c:pt idx="1">
                  <c:v>National</c:v>
                </c:pt>
              </c:strCache>
            </c:strRef>
          </c:cat>
          <c:val>
            <c:numRef>
              <c:f>Sheet1!$B$2:$B$3</c:f>
              <c:numCache>
                <c:formatCode>General</c:formatCode>
                <c:ptCount val="2"/>
                <c:pt idx="0">
                  <c:v>46.4</c:v>
                </c:pt>
                <c:pt idx="1">
                  <c:v>55</c:v>
                </c:pt>
              </c:numCache>
            </c:numRef>
          </c:val>
          <c:extLst>
            <c:ext xmlns:c16="http://schemas.microsoft.com/office/drawing/2014/chart" uri="{C3380CC4-5D6E-409C-BE32-E72D297353CC}">
              <c16:uniqueId val="{00000000-241A-4D3D-B329-7D4A30CA0A16}"/>
            </c:ext>
          </c:extLst>
        </c:ser>
        <c:dLbls>
          <c:showLegendKey val="0"/>
          <c:showVal val="0"/>
          <c:showCatName val="0"/>
          <c:showSerName val="0"/>
          <c:showPercent val="0"/>
          <c:showBubbleSize val="0"/>
        </c:dLbls>
        <c:gapWidth val="150"/>
        <c:overlap val="100"/>
        <c:axId val="2102640831"/>
        <c:axId val="68268543"/>
      </c:barChart>
      <c:catAx>
        <c:axId val="2102640831"/>
        <c:scaling>
          <c:orientation val="minMax"/>
        </c:scaling>
        <c:delete val="0"/>
        <c:axPos val="b"/>
        <c:numFmt formatCode="0.00%" sourceLinked="0"/>
        <c:majorTickMark val="none"/>
        <c:minorTickMark val="none"/>
        <c:tickLblPos val="nextTo"/>
        <c:spPr>
          <a:noFill/>
          <a:ln w="9525" cap="flat" cmpd="sng" algn="ctr">
            <a:solidFill>
              <a:schemeClr val="tx1">
                <a:alpha val="99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68268543"/>
        <c:crosses val="autoZero"/>
        <c:auto val="1"/>
        <c:lblAlgn val="ctr"/>
        <c:lblOffset val="100"/>
        <c:noMultiLvlLbl val="0"/>
      </c:catAx>
      <c:valAx>
        <c:axId val="68268543"/>
        <c:scaling>
          <c:orientation val="minMax"/>
          <c:max val="100"/>
          <c:min val="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2800" dirty="0">
                    <a:latin typeface="Garamond" panose="02020404030301010803" pitchFamily="18" charset="0"/>
                  </a:rPr>
                  <a:t>Percentage</a:t>
                </a:r>
              </a:p>
            </c:rich>
          </c:tx>
          <c:layout>
            <c:manualLayout>
              <c:xMode val="edge"/>
              <c:yMode val="edge"/>
              <c:x val="3.6865772671269385E-2"/>
              <c:y val="0.38632572383744213"/>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2102640831"/>
        <c:crosses val="autoZero"/>
        <c:crossBetween val="between"/>
      </c:valAx>
      <c:spPr>
        <a:noFill/>
        <a:ln w="28575">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1" i="0" u="none" strike="noStrike" kern="1200" spc="0" baseline="0">
                <a:solidFill>
                  <a:schemeClr val="tx1">
                    <a:lumMod val="65000"/>
                    <a:lumOff val="35000"/>
                  </a:schemeClr>
                </a:solidFill>
                <a:latin typeface="Garamond" panose="02020404030301010803" pitchFamily="18" charset="0"/>
                <a:ea typeface="+mn-ea"/>
                <a:cs typeface="+mn-cs"/>
              </a:defRPr>
            </a:pPr>
            <a:r>
              <a:rPr lang="en-US" sz="4000" b="1" dirty="0">
                <a:latin typeface="Garamond" panose="02020404030301010803" pitchFamily="18" charset="0"/>
              </a:rPr>
              <a:t>Percentage of Texas Population who has Reported Being Screened for High Blood Sugars </a:t>
            </a:r>
          </a:p>
        </c:rich>
      </c:tx>
      <c:layout>
        <c:manualLayout>
          <c:xMode val="edge"/>
          <c:yMode val="edge"/>
          <c:x val="0.18742764035551809"/>
          <c:y val="3.9731964461670988E-2"/>
        </c:manualLayout>
      </c:layout>
      <c:overlay val="0"/>
      <c:spPr>
        <a:noFill/>
        <a:ln>
          <a:noFill/>
        </a:ln>
        <a:effectLst/>
      </c:spPr>
      <c:txPr>
        <a:bodyPr rot="0" spcFirstLastPara="1" vertOverflow="ellipsis" vert="horz" wrap="square" anchor="ctr" anchorCtr="1"/>
        <a:lstStyle/>
        <a:p>
          <a:pPr>
            <a:defRPr sz="4000" b="1" i="0" u="none" strike="noStrike" kern="1200" spc="0" baseline="0">
              <a:solidFill>
                <a:schemeClr val="tx1">
                  <a:lumMod val="65000"/>
                  <a:lumOff val="35000"/>
                </a:schemeClr>
              </a:solidFill>
              <a:latin typeface="Garamond" panose="02020404030301010803" pitchFamily="18" charset="0"/>
              <a:ea typeface="+mn-ea"/>
              <a:cs typeface="+mn-cs"/>
            </a:defRPr>
          </a:pPr>
          <a:endParaRPr lang="en-US"/>
        </a:p>
      </c:txPr>
    </c:title>
    <c:autoTitleDeleted val="0"/>
    <c:plotArea>
      <c:layout>
        <c:manualLayout>
          <c:layoutTarget val="inner"/>
          <c:xMode val="edge"/>
          <c:yMode val="edge"/>
          <c:x val="0.23499780793225661"/>
          <c:y val="0.30098409261330522"/>
          <c:w val="0.74784453634164261"/>
          <c:h val="0.66165870954781336"/>
        </c:manualLayout>
      </c:layout>
      <c:barChart>
        <c:barDir val="col"/>
        <c:grouping val="clustered"/>
        <c:varyColors val="0"/>
        <c:ser>
          <c:idx val="0"/>
          <c:order val="0"/>
          <c:tx>
            <c:strRef>
              <c:f>Sheet1!$B$1</c:f>
              <c:strCache>
                <c:ptCount val="1"/>
                <c:pt idx="0">
                  <c:v>Percentage of Texas Population who has Reported Being Screened for Diabetes</c:v>
                </c:pt>
              </c:strCache>
            </c:strRef>
          </c:tx>
          <c:spPr>
            <a:solidFill>
              <a:schemeClr val="accent5">
                <a:lumMod val="75000"/>
              </a:schemeClr>
            </a:solidFill>
            <a:ln>
              <a:noFill/>
            </a:ln>
            <a:effectLst/>
          </c:spPr>
          <c:invertIfNegative val="0"/>
          <c:dLbls>
            <c:dLbl>
              <c:idx val="0"/>
              <c:layout>
                <c:manualLayout>
                  <c:x val="0"/>
                  <c:y val="-1.178816052318747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19-49F3-9FBC-4F989F24F1DD}"/>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Garamond" panose="02020404030301010803"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0.53</c:v>
                </c:pt>
              </c:numCache>
            </c:numRef>
          </c:val>
          <c:extLst>
            <c:ext xmlns:c16="http://schemas.microsoft.com/office/drawing/2014/chart" uri="{C3380CC4-5D6E-409C-BE32-E72D297353CC}">
              <c16:uniqueId val="{00000000-5519-49F3-9FBC-4F989F24F1DD}"/>
            </c:ext>
          </c:extLst>
        </c:ser>
        <c:dLbls>
          <c:showLegendKey val="0"/>
          <c:showVal val="0"/>
          <c:showCatName val="0"/>
          <c:showSerName val="0"/>
          <c:showPercent val="0"/>
          <c:showBubbleSize val="0"/>
        </c:dLbls>
        <c:gapWidth val="219"/>
        <c:overlap val="-27"/>
        <c:axId val="1604796160"/>
        <c:axId val="1777565824"/>
      </c:barChart>
      <c:catAx>
        <c:axId val="160479616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1777565824"/>
        <c:crosses val="autoZero"/>
        <c:auto val="1"/>
        <c:lblAlgn val="ctr"/>
        <c:lblOffset val="100"/>
        <c:noMultiLvlLbl val="0"/>
      </c:catAx>
      <c:valAx>
        <c:axId val="1777565824"/>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2800" dirty="0">
                    <a:latin typeface="Garamond" panose="02020404030301010803" pitchFamily="18" charset="0"/>
                  </a:rPr>
                  <a:t>Percentage</a:t>
                </a:r>
                <a:r>
                  <a:rPr lang="en-US" sz="2800" baseline="0" dirty="0">
                    <a:latin typeface="Garamond" panose="02020404030301010803" pitchFamily="18" charset="0"/>
                  </a:rPr>
                  <a:t> (%)</a:t>
                </a:r>
                <a:endParaRPr lang="en-US" sz="2800" dirty="0">
                  <a:latin typeface="Garamond" panose="02020404030301010803" pitchFamily="18" charset="0"/>
                </a:endParaRPr>
              </a:p>
            </c:rich>
          </c:tx>
          <c:layout>
            <c:manualLayout>
              <c:xMode val="edge"/>
              <c:yMode val="edge"/>
              <c:x val="3.1467665129654043E-2"/>
              <c:y val="0.4328082785915825"/>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w="6350">
            <a:solidFill>
              <a:schemeClr val="tx1">
                <a:lumMod val="95000"/>
                <a:lumOff val="5000"/>
              </a:schemeClr>
            </a:solidFill>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16047961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1" i="0" u="none" strike="noStrike" kern="1200" spc="0" baseline="0">
                <a:solidFill>
                  <a:schemeClr val="tx1">
                    <a:lumMod val="65000"/>
                    <a:lumOff val="35000"/>
                  </a:schemeClr>
                </a:solidFill>
                <a:latin typeface="Garamond" panose="02020404030301010803" pitchFamily="18" charset="0"/>
                <a:ea typeface="+mn-ea"/>
                <a:cs typeface="+mn-cs"/>
              </a:defRPr>
            </a:pPr>
            <a:r>
              <a:rPr lang="en-US" sz="4000" b="1" dirty="0">
                <a:latin typeface="Garamond" panose="02020404030301010803" pitchFamily="18" charset="0"/>
              </a:rPr>
              <a:t>Percentage of Texans Unaware Blood Sugars Meet Lab Criteria for Prediabetes</a:t>
            </a:r>
          </a:p>
        </c:rich>
      </c:tx>
      <c:overlay val="0"/>
      <c:spPr>
        <a:noFill/>
        <a:ln>
          <a:noFill/>
        </a:ln>
        <a:effectLst/>
      </c:spPr>
      <c:txPr>
        <a:bodyPr rot="0" spcFirstLastPara="1" vertOverflow="ellipsis" vert="horz" wrap="square" anchor="ctr" anchorCtr="1"/>
        <a:lstStyle/>
        <a:p>
          <a:pPr>
            <a:defRPr sz="4000" b="1" i="0" u="none" strike="noStrike" kern="1200" spc="0" baseline="0">
              <a:solidFill>
                <a:schemeClr val="tx1">
                  <a:lumMod val="65000"/>
                  <a:lumOff val="35000"/>
                </a:schemeClr>
              </a:solidFill>
              <a:latin typeface="Garamond" panose="02020404030301010803" pitchFamily="18" charset="0"/>
              <a:ea typeface="+mn-ea"/>
              <a:cs typeface="+mn-cs"/>
            </a:defRPr>
          </a:pPr>
          <a:endParaRPr lang="en-US"/>
        </a:p>
      </c:txPr>
    </c:title>
    <c:autoTitleDeleted val="0"/>
    <c:plotArea>
      <c:layout>
        <c:manualLayout>
          <c:layoutTarget val="inner"/>
          <c:xMode val="edge"/>
          <c:yMode val="edge"/>
          <c:x val="0.15954192385933111"/>
          <c:y val="0.22395237826391118"/>
          <c:w val="0.79492260518271562"/>
          <c:h val="0.68833510395348774"/>
        </c:manualLayout>
      </c:layout>
      <c:barChart>
        <c:barDir val="col"/>
        <c:grouping val="clustered"/>
        <c:varyColors val="0"/>
        <c:ser>
          <c:idx val="0"/>
          <c:order val="0"/>
          <c:tx>
            <c:strRef>
              <c:f>Sheet1!$B$1</c:f>
              <c:strCache>
                <c:ptCount val="1"/>
                <c:pt idx="0">
                  <c:v>Percentage of People Unaware Blood Sugars Meet Criteria for Prediabetes</c:v>
                </c:pt>
              </c:strCache>
            </c:strRef>
          </c:tx>
          <c:spPr>
            <a:solidFill>
              <a:schemeClr val="accent1"/>
            </a:solidFill>
            <a:ln>
              <a:noFill/>
            </a:ln>
            <a:effectLst/>
          </c:spPr>
          <c:invertIfNegative val="0"/>
          <c:dPt>
            <c:idx val="0"/>
            <c:invertIfNegative val="0"/>
            <c:bubble3D val="0"/>
            <c:spPr>
              <a:solidFill>
                <a:schemeClr val="accent5">
                  <a:lumMod val="75000"/>
                </a:schemeClr>
              </a:solidFill>
              <a:ln>
                <a:noFill/>
              </a:ln>
              <a:effectLst/>
            </c:spPr>
            <c:extLst>
              <c:ext xmlns:c16="http://schemas.microsoft.com/office/drawing/2014/chart" uri="{C3380CC4-5D6E-409C-BE32-E72D297353CC}">
                <c16:uniqueId val="{00000003-8373-4634-ADE4-32D12D53A136}"/>
              </c:ext>
            </c:extLst>
          </c:dPt>
          <c:cat>
            <c:numRef>
              <c:f>Sheet1!$A$2</c:f>
              <c:numCache>
                <c:formatCode>General</c:formatCode>
                <c:ptCount val="1"/>
              </c:numCache>
            </c:numRef>
          </c:cat>
          <c:val>
            <c:numRef>
              <c:f>Sheet1!$B$2</c:f>
              <c:numCache>
                <c:formatCode>General</c:formatCode>
                <c:ptCount val="1"/>
                <c:pt idx="0">
                  <c:v>41</c:v>
                </c:pt>
              </c:numCache>
            </c:numRef>
          </c:val>
          <c:extLst>
            <c:ext xmlns:c16="http://schemas.microsoft.com/office/drawing/2014/chart" uri="{C3380CC4-5D6E-409C-BE32-E72D297353CC}">
              <c16:uniqueId val="{00000000-8373-4634-ADE4-32D12D53A136}"/>
            </c:ext>
          </c:extLst>
        </c:ser>
        <c:dLbls>
          <c:showLegendKey val="0"/>
          <c:showVal val="0"/>
          <c:showCatName val="0"/>
          <c:showSerName val="0"/>
          <c:showPercent val="0"/>
          <c:showBubbleSize val="0"/>
        </c:dLbls>
        <c:gapWidth val="219"/>
        <c:overlap val="-27"/>
        <c:axId val="1865032272"/>
        <c:axId val="1791858784"/>
      </c:barChart>
      <c:catAx>
        <c:axId val="186503227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91858784"/>
        <c:crosses val="autoZero"/>
        <c:auto val="1"/>
        <c:lblAlgn val="ctr"/>
        <c:lblOffset val="100"/>
        <c:noMultiLvlLbl val="0"/>
      </c:catAx>
      <c:valAx>
        <c:axId val="1791858784"/>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2800" dirty="0">
                    <a:latin typeface="Garamond" panose="02020404030301010803" pitchFamily="18" charset="0"/>
                  </a:rPr>
                  <a:t>Percentage (%)</a:t>
                </a:r>
              </a:p>
            </c:rich>
          </c:tx>
          <c:layout>
            <c:manualLayout>
              <c:xMode val="edge"/>
              <c:yMode val="edge"/>
              <c:x val="2.3400022704619439E-2"/>
              <c:y val="0.4246836225626635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18650322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C2C9624-8537-344B-A181-774C3CF89A66}" type="datetimeFigureOut">
              <a:rPr lang="en-US" smtClean="0"/>
              <a:pPr/>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C9624-8537-344B-A181-774C3CF89A66}" type="datetimeFigureOut">
              <a:rPr lang="en-US" smtClean="0"/>
              <a:pPr/>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C9624-8537-344B-A181-774C3CF89A66}" type="datetimeFigureOut">
              <a:rPr lang="en-US" smtClean="0"/>
              <a:pPr/>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C9624-8537-344B-A181-774C3CF89A66}" type="datetimeFigureOut">
              <a:rPr lang="en-US" smtClean="0"/>
              <a:pPr/>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C9624-8537-344B-A181-774C3CF89A66}" type="datetimeFigureOut">
              <a:rPr lang="en-US" smtClean="0"/>
              <a:pPr/>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C9624-8537-344B-A181-774C3CF89A66}" type="datetimeFigureOut">
              <a:rPr lang="en-US" smtClean="0"/>
              <a:pPr/>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C9624-8537-344B-A181-774C3CF89A66}" type="datetimeFigureOut">
              <a:rPr lang="en-US" smtClean="0"/>
              <a:pPr/>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C9624-8537-344B-A181-774C3CF89A66}" type="datetimeFigureOut">
              <a:rPr lang="en-US" smtClean="0"/>
              <a:pPr/>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C9624-8537-344B-A181-774C3CF89A66}" type="datetimeFigureOut">
              <a:rPr lang="en-US" smtClean="0"/>
              <a:pPr/>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C2C9624-8537-344B-A181-774C3CF89A66}" type="datetimeFigureOut">
              <a:rPr lang="en-US" smtClean="0"/>
              <a:pPr/>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C2C9624-8537-344B-A181-774C3CF89A66}" type="datetimeFigureOut">
              <a:rPr lang="en-US" smtClean="0"/>
              <a:pPr/>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12122-570C-394B-A3C0-8A0DA37D73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0C2C9624-8537-344B-A181-774C3CF89A66}" type="datetimeFigureOut">
              <a:rPr lang="en-US" smtClean="0"/>
              <a:pPr/>
              <a:t>3/26/2024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4AF12122-570C-394B-A3C0-8A0DA37D73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hyperlink" Target="https://health.gov/healthypeople/objectives-and-data/browse-objectives/diabetes" TargetMode="External"/><Relationship Id="rId7" Type="http://schemas.openxmlformats.org/officeDocument/2006/relationships/hyperlink" Target="https://healthdata.dshs.texas.gov/dashboard/surveys-and-profiles/behavioral-risk-factor-surveillance-system" TargetMode="External"/><Relationship Id="rId2" Type="http://schemas.openxmlformats.org/officeDocument/2006/relationships/hyperlink" Target="https://www.cdc.gov/diabetes/programs/stateandlocal/state-diabetes-profiles/texas.html" TargetMode="External"/><Relationship Id="rId1" Type="http://schemas.openxmlformats.org/officeDocument/2006/relationships/slideLayout" Target="../slideLayouts/slideLayout1.xml"/><Relationship Id="rId6" Type="http://schemas.openxmlformats.org/officeDocument/2006/relationships/hyperlink" Target="https://pubmed.ncbi.nlm.nih.gov/31168281/" TargetMode="External"/><Relationship Id="rId5" Type="http://schemas.openxmlformats.org/officeDocument/2006/relationships/hyperlink" Target="https://pubmed.ncbi.nlm.nih.gov/33095794/" TargetMode="External"/><Relationship Id="rId10" Type="http://schemas.openxmlformats.org/officeDocument/2006/relationships/chart" Target="../charts/chart3.xml"/><Relationship Id="rId4" Type="http://schemas.openxmlformats.org/officeDocument/2006/relationships/hyperlink" Target="https://health.gov/healthypeople/objectives-and-data/browse-objectives/diabetes/increase-proportion-eligible-people-completing-cdc-recognized-type-2-diabetes-prevention-programs-d-d01" TargetMode="External"/><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7" name="Group 176"/>
          <p:cNvGrpSpPr/>
          <p:nvPr/>
        </p:nvGrpSpPr>
        <p:grpSpPr>
          <a:xfrm>
            <a:off x="858732" y="583326"/>
            <a:ext cx="41890365" cy="31751748"/>
            <a:chOff x="1850798" y="893006"/>
            <a:chExt cx="41890365" cy="31751748"/>
          </a:xfrm>
        </p:grpSpPr>
        <p:sp>
          <p:nvSpPr>
            <p:cNvPr id="176" name="Rounded Rectangle 175"/>
            <p:cNvSpPr/>
            <p:nvPr/>
          </p:nvSpPr>
          <p:spPr>
            <a:xfrm>
              <a:off x="1988565" y="952545"/>
              <a:ext cx="41752598" cy="4811120"/>
            </a:xfrm>
            <a:prstGeom prst="roundRect">
              <a:avLst/>
            </a:prstGeom>
            <a:solidFill>
              <a:schemeClr val="accent5">
                <a:lumMod val="60000"/>
                <a:lumOff val="40000"/>
                <a:alpha val="1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0" name="Group 109"/>
            <p:cNvGrpSpPr/>
            <p:nvPr/>
          </p:nvGrpSpPr>
          <p:grpSpPr>
            <a:xfrm>
              <a:off x="1850798" y="893006"/>
              <a:ext cx="41890365" cy="31751748"/>
              <a:chOff x="1850798" y="893006"/>
              <a:chExt cx="41890365" cy="31751748"/>
            </a:xfrm>
          </p:grpSpPr>
          <p:sp>
            <p:nvSpPr>
              <p:cNvPr id="75" name="Rounded Rectangle 74"/>
              <p:cNvSpPr/>
              <p:nvPr/>
            </p:nvSpPr>
            <p:spPr>
              <a:xfrm>
                <a:off x="1919863" y="14162521"/>
                <a:ext cx="13310805" cy="11495002"/>
              </a:xfrm>
              <a:prstGeom prst="roundRect">
                <a:avLst/>
              </a:prstGeom>
              <a:solidFill>
                <a:schemeClr val="accent5">
                  <a:lumMod val="60000"/>
                  <a:lumOff val="40000"/>
                  <a:alpha val="10000"/>
                </a:schemeClr>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571500" marR="0" indent="-571500">
                  <a:buFont typeface="Arial" panose="020B0604020202020204" pitchFamily="34" charset="0"/>
                  <a:buChar char="•"/>
                </a:pPr>
                <a:r>
                  <a:rPr lang="en-US" sz="3600" dirty="0">
                    <a:solidFill>
                      <a:schemeClr val="tx1"/>
                    </a:solidFill>
                    <a:effectLst/>
                    <a:latin typeface="Garamond" panose="02020404030301010803" pitchFamily="18" charset="0"/>
                    <a:ea typeface="Times New Roman" panose="02020603050405020304" pitchFamily="18" charset="0"/>
                  </a:rPr>
                  <a:t>As of 2022, 2.8 million of 29 million citizens of Texas had diabetes </a:t>
                </a:r>
                <a:r>
                  <a:rPr lang="en-US" sz="3600" baseline="30000" dirty="0">
                    <a:solidFill>
                      <a:schemeClr val="tx1"/>
                    </a:solidFill>
                    <a:effectLst/>
                    <a:latin typeface="Garamond" panose="02020404030301010803" pitchFamily="18" charset="0"/>
                    <a:ea typeface="Times New Roman" panose="02020603050405020304" pitchFamily="18" charset="0"/>
                  </a:rPr>
                  <a:t>(1). </a:t>
                </a:r>
              </a:p>
              <a:p>
                <a:pPr marL="571500" marR="0" indent="-571500">
                  <a:buFont typeface="Arial" panose="020B0604020202020204" pitchFamily="34" charset="0"/>
                  <a:buChar char="•"/>
                </a:pPr>
                <a:r>
                  <a:rPr lang="en-US" sz="3600" dirty="0">
                    <a:solidFill>
                      <a:schemeClr val="tx1"/>
                    </a:solidFill>
                    <a:latin typeface="Garamond" panose="02020404030301010803" pitchFamily="18" charset="0"/>
                    <a:ea typeface="Times New Roman" panose="02020603050405020304" pitchFamily="18" charset="0"/>
                  </a:rPr>
                  <a:t>N</a:t>
                </a:r>
                <a:r>
                  <a:rPr lang="en-US" sz="3600" dirty="0">
                    <a:solidFill>
                      <a:schemeClr val="tx1"/>
                    </a:solidFill>
                    <a:effectLst/>
                    <a:latin typeface="Garamond" panose="02020404030301010803" pitchFamily="18" charset="0"/>
                    <a:ea typeface="Times New Roman" panose="02020603050405020304" pitchFamily="18" charset="0"/>
                  </a:rPr>
                  <a:t>early 175,000 new cases developed in Texas and an additional 2.6 million Texans </a:t>
                </a:r>
                <a:r>
                  <a:rPr lang="en-US" sz="3600" dirty="0">
                    <a:solidFill>
                      <a:schemeClr val="tx1"/>
                    </a:solidFill>
                    <a:latin typeface="Garamond" panose="02020404030301010803" pitchFamily="18" charset="0"/>
                    <a:ea typeface="Times New Roman" panose="02020603050405020304" pitchFamily="18" charset="0"/>
                  </a:rPr>
                  <a:t>also had a </a:t>
                </a:r>
                <a:r>
                  <a:rPr lang="en-US" sz="3600" dirty="0">
                    <a:solidFill>
                      <a:schemeClr val="tx1"/>
                    </a:solidFill>
                    <a:effectLst/>
                    <a:latin typeface="Garamond" panose="02020404030301010803" pitchFamily="18" charset="0"/>
                    <a:ea typeface="Times New Roman" panose="02020603050405020304" pitchFamily="18" charset="0"/>
                  </a:rPr>
                  <a:t>diagnosis of prediabetes.</a:t>
                </a:r>
                <a:r>
                  <a:rPr lang="en-US" sz="3600" baseline="30000" dirty="0">
                    <a:solidFill>
                      <a:schemeClr val="tx1"/>
                    </a:solidFill>
                    <a:effectLst/>
                    <a:latin typeface="Garamond" panose="02020404030301010803" pitchFamily="18" charset="0"/>
                    <a:ea typeface="Times New Roman" panose="02020603050405020304" pitchFamily="18" charset="0"/>
                  </a:rPr>
                  <a:t>(1)</a:t>
                </a:r>
              </a:p>
              <a:p>
                <a:pPr marL="571500" marR="0" indent="-571500">
                  <a:buFont typeface="Arial" panose="020B0604020202020204" pitchFamily="34" charset="0"/>
                  <a:buChar char="•"/>
                </a:pPr>
                <a:r>
                  <a:rPr lang="en-US" sz="3600" dirty="0">
                    <a:solidFill>
                      <a:schemeClr val="tx1"/>
                    </a:solidFill>
                    <a:effectLst/>
                    <a:latin typeface="Garamond" panose="02020404030301010803" pitchFamily="18" charset="0"/>
                    <a:ea typeface="Times New Roman" panose="02020603050405020304" pitchFamily="18" charset="0"/>
                  </a:rPr>
                  <a:t>Direct and indirect medical costs attributed to diabetes cases in Texas amount to </a:t>
                </a:r>
                <a:r>
                  <a:rPr lang="en-US" sz="3600" dirty="0">
                    <a:solidFill>
                      <a:schemeClr val="tx1"/>
                    </a:solidFill>
                    <a:latin typeface="Garamond" panose="02020404030301010803" pitchFamily="18" charset="0"/>
                    <a:ea typeface="Times New Roman" panose="02020603050405020304" pitchFamily="18" charset="0"/>
                  </a:rPr>
                  <a:t>over </a:t>
                </a:r>
                <a:r>
                  <a:rPr lang="en-US" sz="3600" dirty="0">
                    <a:solidFill>
                      <a:schemeClr val="tx1"/>
                    </a:solidFill>
                    <a:effectLst/>
                    <a:latin typeface="Garamond" panose="02020404030301010803" pitchFamily="18" charset="0"/>
                    <a:ea typeface="Times New Roman" panose="02020603050405020304" pitchFamily="18" charset="0"/>
                  </a:rPr>
                  <a:t>$</a:t>
                </a:r>
                <a:r>
                  <a:rPr lang="en-US" sz="3600" dirty="0">
                    <a:solidFill>
                      <a:schemeClr val="tx1"/>
                    </a:solidFill>
                    <a:latin typeface="Garamond" panose="02020404030301010803" pitchFamily="18" charset="0"/>
                    <a:ea typeface="Times New Roman" panose="02020603050405020304" pitchFamily="18" charset="0"/>
                  </a:rPr>
                  <a:t>25</a:t>
                </a:r>
                <a:r>
                  <a:rPr lang="en-US" sz="3600" dirty="0">
                    <a:solidFill>
                      <a:schemeClr val="tx1"/>
                    </a:solidFill>
                    <a:effectLst/>
                    <a:latin typeface="Garamond" panose="02020404030301010803" pitchFamily="18" charset="0"/>
                    <a:ea typeface="Times New Roman" panose="02020603050405020304" pitchFamily="18" charset="0"/>
                  </a:rPr>
                  <a:t> billion per year, not including </a:t>
                </a:r>
                <a:r>
                  <a:rPr lang="en-US" sz="3600" b="1" dirty="0">
                    <a:solidFill>
                      <a:schemeClr val="tx1"/>
                    </a:solidFill>
                    <a:effectLst/>
                    <a:latin typeface="Garamond" panose="02020404030301010803" pitchFamily="18" charset="0"/>
                    <a:ea typeface="Times New Roman" panose="02020603050405020304" pitchFamily="18" charset="0"/>
                  </a:rPr>
                  <a:t>or thos</a:t>
                </a:r>
                <a:r>
                  <a:rPr lang="en-US" sz="3600" b="1" dirty="0">
                    <a:solidFill>
                      <a:schemeClr val="tx1"/>
                    </a:solidFill>
                    <a:latin typeface="Garamond" panose="02020404030301010803" pitchFamily="18" charset="0"/>
                    <a:ea typeface="Times New Roman" panose="02020603050405020304" pitchFamily="18" charset="0"/>
                  </a:rPr>
                  <a:t>e with prediabetes or </a:t>
                </a:r>
                <a:r>
                  <a:rPr lang="en-US" sz="3600" dirty="0">
                    <a:solidFill>
                      <a:schemeClr val="tx1"/>
                    </a:solidFill>
                    <a:effectLst/>
                    <a:latin typeface="Garamond" panose="02020404030301010803" pitchFamily="18" charset="0"/>
                    <a:ea typeface="Times New Roman" panose="02020603050405020304" pitchFamily="18" charset="0"/>
                  </a:rPr>
                  <a:t>individuals who are undiagnosed.</a:t>
                </a:r>
                <a:r>
                  <a:rPr lang="en-US" sz="3600" baseline="30000" dirty="0">
                    <a:solidFill>
                      <a:schemeClr val="tx1"/>
                    </a:solidFill>
                    <a:effectLst/>
                    <a:latin typeface="Garamond" panose="02020404030301010803" pitchFamily="18" charset="0"/>
                    <a:ea typeface="Times New Roman" panose="02020603050405020304" pitchFamily="18" charset="0"/>
                  </a:rPr>
                  <a:t>(1) </a:t>
                </a:r>
                <a:endParaRPr lang="en-US" sz="3600" b="1" baseline="30000" dirty="0">
                  <a:solidFill>
                    <a:schemeClr val="tx1"/>
                  </a:solidFill>
                  <a:effectLst/>
                  <a:latin typeface="Garamond" panose="02020404030301010803" pitchFamily="18" charset="0"/>
                  <a:ea typeface="Times New Roman" panose="02020603050405020304" pitchFamily="18" charset="0"/>
                </a:endParaRPr>
              </a:p>
              <a:p>
                <a:pPr marL="571500" marR="0" indent="-571500">
                  <a:buFont typeface="Arial" panose="020B0604020202020204" pitchFamily="34" charset="0"/>
                  <a:buChar char="•"/>
                </a:pPr>
                <a:r>
                  <a:rPr lang="en-US" sz="3600" dirty="0">
                    <a:solidFill>
                      <a:schemeClr val="tx1"/>
                    </a:solidFill>
                    <a:effectLst/>
                    <a:latin typeface="Garamond" panose="02020404030301010803" pitchFamily="18" charset="0"/>
                    <a:ea typeface="Times New Roman" panose="02020603050405020304" pitchFamily="18" charset="0"/>
                  </a:rPr>
                  <a:t>The national Healthy People 2030 goals aim to reduce the incidence of diabetes cases diagnosed yearly and also to decrease the overall prevalence of diabetes—both of which the statewide statistics exceed significantly.</a:t>
                </a:r>
                <a:r>
                  <a:rPr lang="en-US" sz="3600" baseline="30000" dirty="0">
                    <a:solidFill>
                      <a:schemeClr val="tx1"/>
                    </a:solidFill>
                    <a:effectLst/>
                    <a:latin typeface="Garamond" panose="02020404030301010803" pitchFamily="18" charset="0"/>
                    <a:ea typeface="Times New Roman" panose="02020603050405020304" pitchFamily="18" charset="0"/>
                  </a:rPr>
                  <a:t>(2)</a:t>
                </a:r>
              </a:p>
              <a:p>
                <a:pPr marL="571500" marR="0" indent="-571500">
                  <a:buFont typeface="Arial" panose="020B0604020202020204" pitchFamily="34" charset="0"/>
                  <a:buChar char="•"/>
                </a:pPr>
                <a:r>
                  <a:rPr lang="en-US" sz="3600" dirty="0">
                    <a:solidFill>
                      <a:schemeClr val="tx1"/>
                    </a:solidFill>
                    <a:latin typeface="Garamond" panose="02020404030301010803" pitchFamily="18" charset="0"/>
                  </a:rPr>
                  <a:t>There is not yet a quantifiable goal for the target proportion of individuals with diabetes completing CDC-recognized T2DM prevention programs due to the lack of existing data and research to accurately measure the current need.</a:t>
                </a:r>
                <a:r>
                  <a:rPr lang="en-US" sz="3600" baseline="30000" dirty="0">
                    <a:solidFill>
                      <a:schemeClr val="tx1"/>
                    </a:solidFill>
                    <a:latin typeface="Garamond" panose="02020404030301010803" pitchFamily="18" charset="0"/>
                  </a:rPr>
                  <a:t> (3)</a:t>
                </a:r>
                <a:endParaRPr lang="en-US" sz="3600" baseline="30000" dirty="0"/>
              </a:p>
            </p:txBody>
          </p:sp>
          <p:sp>
            <p:nvSpPr>
              <p:cNvPr id="19" name="Rounded Rectangle 18"/>
              <p:cNvSpPr/>
              <p:nvPr/>
            </p:nvSpPr>
            <p:spPr>
              <a:xfrm>
                <a:off x="2134169" y="9355301"/>
                <a:ext cx="12655996" cy="3395223"/>
              </a:xfrm>
              <a:prstGeom prst="roundRect">
                <a:avLst/>
              </a:prstGeom>
              <a:solidFill>
                <a:schemeClr val="accent5">
                  <a:lumMod val="60000"/>
                  <a:lumOff val="40000"/>
                  <a:alpha val="10000"/>
                </a:schemeClr>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1850798" y="27069520"/>
                <a:ext cx="13448933" cy="4348233"/>
              </a:xfrm>
              <a:prstGeom prst="roundRect">
                <a:avLst/>
              </a:prstGeom>
              <a:solidFill>
                <a:schemeClr val="accent5">
                  <a:lumMod val="60000"/>
                  <a:lumOff val="40000"/>
                  <a:alpha val="10000"/>
                </a:schemeClr>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dirty="0">
                  <a:solidFill>
                    <a:schemeClr val="tx1"/>
                  </a:solidFill>
                  <a:latin typeface="Garamond" panose="02020404030301010803" pitchFamily="18" charset="0"/>
                </a:endParaRPr>
              </a:p>
            </p:txBody>
          </p:sp>
          <p:sp>
            <p:nvSpPr>
              <p:cNvPr id="4" name="TextBox 3"/>
              <p:cNvSpPr txBox="1"/>
              <p:nvPr/>
            </p:nvSpPr>
            <p:spPr>
              <a:xfrm>
                <a:off x="2941027" y="893006"/>
                <a:ext cx="39969060" cy="4782078"/>
              </a:xfrm>
              <a:prstGeom prst="rect">
                <a:avLst/>
              </a:prstGeom>
              <a:noFill/>
            </p:spPr>
            <p:txBody>
              <a:bodyPr wrap="square" rtlCol="0">
                <a:spAutoFit/>
              </a:bodyPr>
              <a:lstStyle/>
              <a:p>
                <a:pPr marL="0" marR="0" algn="ctr">
                  <a:lnSpc>
                    <a:spcPct val="107000"/>
                  </a:lnSpc>
                  <a:spcBef>
                    <a:spcPts val="0"/>
                  </a:spcBef>
                  <a:spcAft>
                    <a:spcPts val="800"/>
                  </a:spcAft>
                </a:pPr>
                <a:r>
                  <a:rPr lang="en-US" sz="7200" b="1" kern="100" dirty="0">
                    <a:effectLst/>
                    <a:latin typeface="Garamond" panose="02020404030301010803" pitchFamily="18" charset="0"/>
                    <a:ea typeface="Calibri" panose="020F0502020204030204" pitchFamily="34" charset="0"/>
                    <a:cs typeface="Times New Roman" panose="02020603050405020304" pitchFamily="18" charset="0"/>
                  </a:rPr>
                  <a:t>The Projected Impact of Diabetes Education &amp; Counseling by Interdisciplinary Wellness Care </a:t>
                </a:r>
                <a:r>
                  <a:rPr lang="en-US" sz="7200" b="1" kern="100" dirty="0">
                    <a:latin typeface="Garamond" panose="02020404030301010803" pitchFamily="18" charset="0"/>
                    <a:ea typeface="Calibri" panose="020F0502020204030204" pitchFamily="34" charset="0"/>
                    <a:cs typeface="Times New Roman" panose="02020603050405020304" pitchFamily="18" charset="0"/>
                  </a:rPr>
                  <a:t>T</a:t>
                </a:r>
                <a:r>
                  <a:rPr lang="en-US" sz="7200" b="1" kern="100" dirty="0">
                    <a:effectLst/>
                    <a:latin typeface="Garamond" panose="02020404030301010803" pitchFamily="18" charset="0"/>
                    <a:ea typeface="Calibri" panose="020F0502020204030204" pitchFamily="34" charset="0"/>
                    <a:cs typeface="Times New Roman" panose="02020603050405020304" pitchFamily="18" charset="0"/>
                  </a:rPr>
                  <a:t>eams on Patient Outcomes in a Community Setting </a:t>
                </a:r>
                <a:endParaRPr lang="en-US" sz="7200" kern="100" dirty="0">
                  <a:effectLst/>
                  <a:latin typeface="Garamond" panose="02020404030301010803" pitchFamily="18" charset="0"/>
                  <a:ea typeface="Calibri" panose="020F0502020204030204" pitchFamily="34" charset="0"/>
                  <a:cs typeface="Times New Roman" panose="02020603050405020304" pitchFamily="18" charset="0"/>
                </a:endParaRPr>
              </a:p>
              <a:p>
                <a:pPr algn="ctr"/>
                <a:r>
                  <a:rPr lang="en-US" sz="7200" b="1" dirty="0">
                    <a:latin typeface="Garamond" panose="02020404030301010803" pitchFamily="18" charset="0"/>
                  </a:rPr>
                  <a:t>Destiny Matthews, MS, RDN, LD</a:t>
                </a:r>
              </a:p>
              <a:p>
                <a:pPr algn="ctr"/>
                <a:r>
                  <a:rPr lang="en-US" sz="7200" b="1" dirty="0">
                    <a:latin typeface="Garamond" panose="02020404030301010803" pitchFamily="18" charset="0"/>
                  </a:rPr>
                  <a:t>H-E-B Wellness Nutrition Services</a:t>
                </a:r>
                <a:endParaRPr lang="en-US" sz="7200" dirty="0">
                  <a:latin typeface="Garamond" panose="02020404030301010803" pitchFamily="18" charset="0"/>
                </a:endParaRPr>
              </a:p>
            </p:txBody>
          </p:sp>
          <p:sp>
            <p:nvSpPr>
              <p:cNvPr id="8" name="TextBox 7"/>
              <p:cNvSpPr txBox="1"/>
              <p:nvPr/>
            </p:nvSpPr>
            <p:spPr>
              <a:xfrm>
                <a:off x="2650695" y="8314653"/>
                <a:ext cx="11849137" cy="4923464"/>
              </a:xfrm>
              <a:prstGeom prst="rect">
                <a:avLst/>
              </a:prstGeom>
              <a:noFill/>
            </p:spPr>
            <p:txBody>
              <a:bodyPr wrap="square" rtlCol="0">
                <a:spAutoFit/>
              </a:bodyPr>
              <a:lstStyle/>
              <a:p>
                <a:pPr algn="ctr"/>
                <a:r>
                  <a:rPr lang="en-US" sz="4200" b="1" dirty="0">
                    <a:latin typeface="Garamond" panose="02020404030301010803" pitchFamily="18" charset="0"/>
                  </a:rPr>
                  <a:t>Objectives</a:t>
                </a:r>
              </a:p>
              <a:p>
                <a:pPr algn="ctr"/>
                <a:endParaRPr lang="en-US" sz="1200" dirty="0"/>
              </a:p>
              <a:p>
                <a:pPr marL="0" marR="0" algn="ctr">
                  <a:lnSpc>
                    <a:spcPct val="107000"/>
                  </a:lnSpc>
                  <a:spcBef>
                    <a:spcPts val="0"/>
                  </a:spcBef>
                  <a:spcAft>
                    <a:spcPts val="800"/>
                  </a:spcAft>
                </a:pPr>
                <a:endParaRPr lang="en-US" sz="36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600" kern="100" dirty="0">
                    <a:latin typeface="Garamond" panose="02020404030301010803" pitchFamily="18" charset="0"/>
                    <a:ea typeface="Calibri" panose="020F0502020204030204" pitchFamily="34" charset="0"/>
                    <a:cs typeface="Times New Roman" panose="02020603050405020304" pitchFamily="18" charset="0"/>
                  </a:rPr>
                  <a:t>T</a:t>
                </a:r>
                <a:r>
                  <a:rPr lang="en-US" sz="36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o understand barriers and gaps in providing adequate diabetes education based on the prevalence of cases in the state of Texas, and to propose a possible solution to adequately meet the education needs for this community. </a:t>
                </a:r>
              </a:p>
              <a:p>
                <a:endParaRPr lang="en-US" sz="4800" dirty="0"/>
              </a:p>
            </p:txBody>
          </p:sp>
          <p:sp>
            <p:nvSpPr>
              <p:cNvPr id="7" name="Rectangle 6"/>
              <p:cNvSpPr/>
              <p:nvPr/>
            </p:nvSpPr>
            <p:spPr>
              <a:xfrm>
                <a:off x="2172810" y="26018046"/>
                <a:ext cx="13142174" cy="1323439"/>
              </a:xfrm>
              <a:prstGeom prst="rect">
                <a:avLst/>
              </a:prstGeom>
              <a:noFill/>
              <a:ln>
                <a:noFill/>
              </a:ln>
            </p:spPr>
            <p:txBody>
              <a:bodyPr wrap="square">
                <a:spAutoFit/>
              </a:bodyPr>
              <a:lstStyle/>
              <a:p>
                <a:pPr algn="ctr"/>
                <a:r>
                  <a:rPr lang="en-US" sz="4800" dirty="0">
                    <a:latin typeface="Garamond" panose="02020404030301010803" pitchFamily="18" charset="0"/>
                  </a:rPr>
                  <a:t>Methods</a:t>
                </a:r>
              </a:p>
              <a:p>
                <a:r>
                  <a:rPr lang="en-US" sz="3200" dirty="0"/>
                  <a:t>        </a:t>
                </a:r>
              </a:p>
            </p:txBody>
          </p:sp>
          <p:sp>
            <p:nvSpPr>
              <p:cNvPr id="21" name="Rounded Rectangle 20"/>
              <p:cNvSpPr/>
              <p:nvPr/>
            </p:nvSpPr>
            <p:spPr>
              <a:xfrm>
                <a:off x="26755686" y="24719094"/>
                <a:ext cx="16815064" cy="7925660"/>
              </a:xfrm>
              <a:prstGeom prst="roundRect">
                <a:avLst/>
              </a:prstGeom>
              <a:solidFill>
                <a:schemeClr val="accent5">
                  <a:lumMod val="60000"/>
                  <a:lumOff val="40000"/>
                  <a:alpha val="10000"/>
                </a:schemeClr>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a:lnSpc>
                    <a:spcPct val="107000"/>
                  </a:lnSpc>
                  <a:spcBef>
                    <a:spcPts val="0"/>
                  </a:spcBef>
                  <a:spcAft>
                    <a:spcPts val="800"/>
                  </a:spcAft>
                </a:pPr>
                <a:endParaRPr lang="en-US" sz="24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400" kern="100"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1. “ Texas Diabetes Profile.” Centers for Disease Control and Prevention. US Department of Health &amp; Human Services. 2022. Web.  </a:t>
                </a:r>
                <a:r>
                  <a:rPr lang="en-US" sz="2400" u="sng" kern="1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2"/>
                  </a:rPr>
                  <a:t>https://www.cdc.gov/diabetes/programs/stateandlocal/state-diabetes-profiles/texas.html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2. “Healthy People 2030: Diabetes.” Office of Disease Prevention and Health Promotion. US Department of Health &amp; Human Services. Web. </a:t>
                </a:r>
                <a:r>
                  <a:rPr lang="en-US" sz="2400" u="sng" kern="1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3"/>
                  </a:rPr>
                  <a:t>https://health.gov/healthypeople/objectives-and-data/browse-objectives/diabetes</a:t>
                </a:r>
                <a:r>
                  <a:rPr lang="en-US" sz="2400" u="sng" kern="1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24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3. “Increase the proportion of eligible people completing CDC-recognized type 2 diabetes prevention programs.” Healthy People 2030. . Office of Disease Prevention and Health Promotion. US Department of Health &amp; Human Services. Web.  </a:t>
                </a:r>
                <a:r>
                  <a:rPr lang="en-US" sz="2400" u="sng" kern="1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4"/>
                  </a:rPr>
                  <a:t>https://health.gov/healthypeople/objectives-and-data/browse-objectives/diabetes/increase-proportion-eligible-people-completing-cdc-recognized-type-2-diabetes-prevention-programs-d-d01</a:t>
                </a:r>
                <a:endParaRPr lang="en-US" sz="2400" kern="1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212121"/>
                    </a:solidFill>
                    <a:latin typeface="Garamond" panose="02020404030301010803" pitchFamily="18" charset="0"/>
                    <a:ea typeface="Calibri" panose="020F0502020204030204" pitchFamily="34" charset="0"/>
                    <a:cs typeface="Segoe UI" panose="020B0502040204020203" pitchFamily="34" charset="0"/>
                  </a:rPr>
                  <a:t>4</a:t>
                </a: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  </a:t>
                </a:r>
                <a:r>
                  <a:rPr lang="en-US" sz="2400" kern="100" dirty="0" err="1">
                    <a:solidFill>
                      <a:srgbClr val="212121"/>
                    </a:solidFill>
                    <a:effectLst/>
                    <a:latin typeface="Garamond" panose="02020404030301010803" pitchFamily="18" charset="0"/>
                    <a:ea typeface="Calibri" panose="020F0502020204030204" pitchFamily="34" charset="0"/>
                    <a:cs typeface="Segoe UI" panose="020B0502040204020203" pitchFamily="34" charset="0"/>
                  </a:rPr>
                  <a:t>Berhe</a:t>
                </a: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 KK, </a:t>
                </a:r>
                <a:r>
                  <a:rPr lang="en-US" sz="2400" kern="100" dirty="0" err="1">
                    <a:solidFill>
                      <a:srgbClr val="212121"/>
                    </a:solidFill>
                    <a:effectLst/>
                    <a:latin typeface="Garamond" panose="02020404030301010803" pitchFamily="18" charset="0"/>
                    <a:ea typeface="Calibri" panose="020F0502020204030204" pitchFamily="34" charset="0"/>
                    <a:cs typeface="Segoe UI" panose="020B0502040204020203" pitchFamily="34" charset="0"/>
                  </a:rPr>
                  <a:t>Gebru</a:t>
                </a: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 HB, </a:t>
                </a:r>
                <a:r>
                  <a:rPr lang="en-US" sz="2400" kern="100" dirty="0" err="1">
                    <a:solidFill>
                      <a:srgbClr val="212121"/>
                    </a:solidFill>
                    <a:effectLst/>
                    <a:latin typeface="Garamond" panose="02020404030301010803" pitchFamily="18" charset="0"/>
                    <a:ea typeface="Calibri" panose="020F0502020204030204" pitchFamily="34" charset="0"/>
                    <a:cs typeface="Segoe UI" panose="020B0502040204020203" pitchFamily="34" charset="0"/>
                  </a:rPr>
                  <a:t>Kahsay</a:t>
                </a: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 HB. Effect of motivational interviewing intervention on HgbA1C and depression in people with type 2 diabetes mellitus (systematic review and meta-analysis). </a:t>
                </a:r>
                <a:r>
                  <a:rPr lang="en-US" sz="2400" kern="100" dirty="0" err="1">
                    <a:solidFill>
                      <a:srgbClr val="212121"/>
                    </a:solidFill>
                    <a:effectLst/>
                    <a:latin typeface="Garamond" panose="02020404030301010803" pitchFamily="18" charset="0"/>
                    <a:ea typeface="Calibri" panose="020F0502020204030204" pitchFamily="34" charset="0"/>
                    <a:cs typeface="Segoe UI" panose="020B0502040204020203" pitchFamily="34" charset="0"/>
                  </a:rPr>
                  <a:t>PLoS</a:t>
                </a: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 One. 2020 Oct 23;15(10):e0240839. </a:t>
                </a:r>
                <a:r>
                  <a:rPr lang="en-US" sz="2400" kern="100" dirty="0" err="1">
                    <a:solidFill>
                      <a:srgbClr val="212121"/>
                    </a:solidFill>
                    <a:effectLst/>
                    <a:latin typeface="Garamond" panose="02020404030301010803" pitchFamily="18" charset="0"/>
                    <a:ea typeface="Calibri" panose="020F0502020204030204" pitchFamily="34" charset="0"/>
                    <a:cs typeface="Segoe UI" panose="020B0502040204020203" pitchFamily="34" charset="0"/>
                  </a:rPr>
                  <a:t>doi</a:t>
                </a: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 10.1371/journal.pone.0240839. PMID: 33095794; PMCID: PMC7584232. </a:t>
                </a:r>
                <a:r>
                  <a:rPr lang="en-US" sz="2400" u="sng" kern="1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5"/>
                  </a:rPr>
                  <a:t>https://pubmed.ncbi.nlm.nih.gov/33095794/</a:t>
                </a:r>
                <a:endParaRPr lang="en-US" sz="2400" u="sng" kern="1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5. </a:t>
                </a:r>
                <a:r>
                  <a:rPr lang="en-US" sz="2400" kern="100" dirty="0" err="1">
                    <a:solidFill>
                      <a:srgbClr val="212121"/>
                    </a:solidFill>
                    <a:effectLst/>
                    <a:latin typeface="Garamond" panose="02020404030301010803" pitchFamily="18" charset="0"/>
                    <a:ea typeface="Calibri" panose="020F0502020204030204" pitchFamily="34" charset="0"/>
                    <a:cs typeface="Segoe UI" panose="020B0502040204020203" pitchFamily="34" charset="0"/>
                  </a:rPr>
                  <a:t>Dehghan-Nayeri</a:t>
                </a: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 N, </a:t>
                </a:r>
                <a:r>
                  <a:rPr lang="en-US" sz="2400" kern="100" dirty="0" err="1">
                    <a:solidFill>
                      <a:srgbClr val="212121"/>
                    </a:solidFill>
                    <a:effectLst/>
                    <a:latin typeface="Garamond" panose="02020404030301010803" pitchFamily="18" charset="0"/>
                    <a:ea typeface="Calibri" panose="020F0502020204030204" pitchFamily="34" charset="0"/>
                    <a:cs typeface="Segoe UI" panose="020B0502040204020203" pitchFamily="34" charset="0"/>
                  </a:rPr>
                  <a:t>Ghaffari</a:t>
                </a: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 F, Sadeghi T, </a:t>
                </a:r>
                <a:r>
                  <a:rPr lang="en-US" sz="2400" kern="100" dirty="0" err="1">
                    <a:solidFill>
                      <a:srgbClr val="212121"/>
                    </a:solidFill>
                    <a:effectLst/>
                    <a:latin typeface="Garamond" panose="02020404030301010803" pitchFamily="18" charset="0"/>
                    <a:ea typeface="Calibri" panose="020F0502020204030204" pitchFamily="34" charset="0"/>
                    <a:cs typeface="Segoe UI" panose="020B0502040204020203" pitchFamily="34" charset="0"/>
                  </a:rPr>
                  <a:t>Mozaffari</a:t>
                </a: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 N. Effects of Motivational Interviewing on Adherence to Treatment Regimens Among Patients With Type 1 Diabetes: A Systematic Review. Diabetes </a:t>
                </a:r>
                <a:r>
                  <a:rPr lang="en-US" sz="2400" kern="100" dirty="0" err="1">
                    <a:solidFill>
                      <a:srgbClr val="212121"/>
                    </a:solidFill>
                    <a:effectLst/>
                    <a:latin typeface="Garamond" panose="02020404030301010803" pitchFamily="18" charset="0"/>
                    <a:ea typeface="Calibri" panose="020F0502020204030204" pitchFamily="34" charset="0"/>
                    <a:cs typeface="Segoe UI" panose="020B0502040204020203" pitchFamily="34" charset="0"/>
                  </a:rPr>
                  <a:t>Spectr</a:t>
                </a: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 2019 May;32(2):112-117. </a:t>
                </a:r>
                <a:r>
                  <a:rPr lang="en-US" sz="2400" kern="100" dirty="0" err="1">
                    <a:solidFill>
                      <a:srgbClr val="212121"/>
                    </a:solidFill>
                    <a:effectLst/>
                    <a:latin typeface="Garamond" panose="02020404030301010803" pitchFamily="18" charset="0"/>
                    <a:ea typeface="Calibri" panose="020F0502020204030204" pitchFamily="34" charset="0"/>
                    <a:cs typeface="Segoe UI" panose="020B0502040204020203" pitchFamily="34" charset="0"/>
                  </a:rPr>
                  <a:t>doi</a:t>
                </a:r>
                <a:r>
                  <a:rPr lang="en-US" sz="2400" kern="100" dirty="0">
                    <a:solidFill>
                      <a:srgbClr val="212121"/>
                    </a:solidFill>
                    <a:effectLst/>
                    <a:latin typeface="Garamond" panose="02020404030301010803" pitchFamily="18" charset="0"/>
                    <a:ea typeface="Calibri" panose="020F0502020204030204" pitchFamily="34" charset="0"/>
                    <a:cs typeface="Segoe UI" panose="020B0502040204020203" pitchFamily="34" charset="0"/>
                  </a:rPr>
                  <a:t>: 10.2337/ds18-0038. PMID: 31168281; PMCID: PMC6528390. </a:t>
                </a:r>
                <a:r>
                  <a:rPr lang="en-US" sz="2400" u="sng" kern="1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hlinkClick r:id="rId6"/>
                  </a:rPr>
                  <a:t>https://pubmed.ncbi.nlm.nih.gov/31168281/</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solidFill>
                      <a:schemeClr val="tx1"/>
                    </a:solidFill>
                    <a:effectLst/>
                    <a:latin typeface="Times New Roman" panose="02020603050405020304" pitchFamily="18" charset="0"/>
                    <a:ea typeface="Times New Roman" panose="02020603050405020304" pitchFamily="18" charset="0"/>
                  </a:rPr>
                  <a:t>6. </a:t>
                </a:r>
                <a:r>
                  <a:rPr lang="en-US" sz="2400" dirty="0">
                    <a:solidFill>
                      <a:schemeClr val="tx1"/>
                    </a:solidFill>
                    <a:effectLst/>
                    <a:latin typeface="Garamond" panose="02020404030301010803" pitchFamily="18" charset="0"/>
                    <a:ea typeface="Times New Roman" panose="02020603050405020304" pitchFamily="18" charset="0"/>
                  </a:rPr>
                  <a:t>“</a:t>
                </a:r>
                <a:r>
                  <a:rPr lang="en-US" sz="2400" dirty="0">
                    <a:solidFill>
                      <a:schemeClr val="tx1"/>
                    </a:solidFill>
                    <a:latin typeface="Garamond" panose="02020404030301010803" pitchFamily="18" charset="0"/>
                    <a:ea typeface="Times New Roman" panose="02020603050405020304" pitchFamily="18" charset="0"/>
                  </a:rPr>
                  <a:t>Texas Health Data: Health of Texas</a:t>
                </a:r>
                <a:r>
                  <a:rPr lang="en-US" sz="2400" dirty="0">
                    <a:solidFill>
                      <a:schemeClr val="tx1"/>
                    </a:solidFill>
                    <a:latin typeface="Garamond" panose="02020404030301010803"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 Behavioral Risk Factor Surveillance System. Web.  </a:t>
                </a:r>
                <a:r>
                  <a:rPr lang="en-US" sz="2400" u="sng" dirty="0">
                    <a:solidFill>
                      <a:srgbClr val="0000FF"/>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Texas Health Data - Behavioral Risk Factor Surveillance System (BRFSS)</a:t>
                </a:r>
                <a:endParaRPr lang="en-US" sz="2400" u="sng" dirty="0">
                  <a:solidFill>
                    <a:srgbClr val="0000FF"/>
                  </a:solidFill>
                  <a:effectLst/>
                  <a:latin typeface="Times New Roman" panose="02020603050405020304" pitchFamily="18" charset="0"/>
                  <a:ea typeface="Times New Roman" panose="02020603050405020304" pitchFamily="18" charset="0"/>
                </a:endParaRPr>
              </a:p>
              <a:p>
                <a:pPr>
                  <a:lnSpc>
                    <a:spcPct val="107000"/>
                  </a:lnSpc>
                  <a:spcAft>
                    <a:spcPts val="800"/>
                  </a:spcAft>
                </a:pPr>
                <a:endParaRPr lang="en-US" sz="24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0" name="TextBox 79"/>
              <p:cNvSpPr txBox="1"/>
              <p:nvPr/>
            </p:nvSpPr>
            <p:spPr>
              <a:xfrm>
                <a:off x="31594909" y="23710022"/>
                <a:ext cx="7136618" cy="738664"/>
              </a:xfrm>
              <a:prstGeom prst="rect">
                <a:avLst/>
              </a:prstGeom>
              <a:noFill/>
            </p:spPr>
            <p:txBody>
              <a:bodyPr wrap="square" rtlCol="0">
                <a:spAutoFit/>
              </a:bodyPr>
              <a:lstStyle/>
              <a:p>
                <a:pPr algn="ctr"/>
                <a:r>
                  <a:rPr lang="en-US" sz="4200" b="1" dirty="0">
                    <a:latin typeface="Garamond" panose="02020404030301010803" pitchFamily="18" charset="0"/>
                  </a:rPr>
                  <a:t>References</a:t>
                </a:r>
              </a:p>
            </p:txBody>
          </p:sp>
          <p:sp>
            <p:nvSpPr>
              <p:cNvPr id="84" name="TextBox 83"/>
              <p:cNvSpPr txBox="1"/>
              <p:nvPr/>
            </p:nvSpPr>
            <p:spPr>
              <a:xfrm>
                <a:off x="2343977" y="27492192"/>
                <a:ext cx="12801600" cy="3970318"/>
              </a:xfrm>
              <a:prstGeom prst="rect">
                <a:avLst/>
              </a:prstGeom>
              <a:noFill/>
            </p:spPr>
            <p:txBody>
              <a:bodyPr wrap="square" rtlCol="0">
                <a:spAutoFit/>
              </a:bodyPr>
              <a:lstStyle/>
              <a:p>
                <a:r>
                  <a:rPr lang="en-US" sz="3600" dirty="0"/>
                  <a:t>       </a:t>
                </a:r>
                <a:r>
                  <a:rPr lang="en-US" sz="36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A narrative review was conducted of public data reflecting the incidence and prevalence of diabetes cases in Texas and also included recent systematic reviews examining the efficacy of diabetes education and counseling to promote behavior change. The review revealed gaps in current estimates  Existing community programming was evaluated as a solution to the further need for education. </a:t>
                </a:r>
                <a:endParaRPr lang="en-US" sz="3600" dirty="0"/>
              </a:p>
              <a:p>
                <a:endParaRPr lang="en-US" sz="3600" dirty="0"/>
              </a:p>
            </p:txBody>
          </p:sp>
          <p:sp>
            <p:nvSpPr>
              <p:cNvPr id="86" name="Rounded Rectangle 85"/>
              <p:cNvSpPr/>
              <p:nvPr/>
            </p:nvSpPr>
            <p:spPr>
              <a:xfrm>
                <a:off x="26755686" y="6937356"/>
                <a:ext cx="16985477" cy="16502258"/>
              </a:xfrm>
              <a:prstGeom prst="roundRect">
                <a:avLst/>
              </a:prstGeom>
              <a:solidFill>
                <a:schemeClr val="accent5">
                  <a:lumMod val="60000"/>
                  <a:lumOff val="40000"/>
                  <a:alpha val="10000"/>
                </a:schemeClr>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571500" indent="-571500">
                  <a:buFont typeface="Arial" panose="020B0604020202020204" pitchFamily="34" charset="0"/>
                  <a:buChar char="•"/>
                </a:pPr>
                <a:r>
                  <a:rPr lang="en-US" sz="3600" dirty="0">
                    <a:solidFill>
                      <a:schemeClr val="tx1"/>
                    </a:solidFill>
                    <a:effectLst/>
                    <a:latin typeface="Garamond" panose="02020404030301010803" pitchFamily="18" charset="0"/>
                    <a:ea typeface="Times New Roman" panose="02020603050405020304" pitchFamily="18" charset="0"/>
                  </a:rPr>
                  <a:t>With an emphasis on proper nutrition, medication use and exercise, MI improved  Type 2 diabetes management self-efficacy as well as metabolic control and health-related behavior changes</a:t>
                </a:r>
                <a:r>
                  <a:rPr lang="en-US" sz="3600" baseline="30000" dirty="0">
                    <a:solidFill>
                      <a:schemeClr val="tx1"/>
                    </a:solidFill>
                    <a:effectLst/>
                    <a:latin typeface="Garamond" panose="02020404030301010803" pitchFamily="18" charset="0"/>
                    <a:ea typeface="Times New Roman" panose="02020603050405020304" pitchFamily="18" charset="0"/>
                  </a:rPr>
                  <a:t>(4)</a:t>
                </a:r>
                <a:r>
                  <a:rPr lang="en-US" sz="3600" dirty="0">
                    <a:solidFill>
                      <a:schemeClr val="tx1"/>
                    </a:solidFill>
                    <a:effectLst/>
                    <a:latin typeface="Garamond" panose="02020404030301010803" pitchFamily="18" charset="0"/>
                    <a:ea typeface="Times New Roman" panose="02020603050405020304" pitchFamily="18" charset="0"/>
                  </a:rPr>
                  <a:t>. </a:t>
                </a:r>
              </a:p>
              <a:p>
                <a:pPr marL="571500" indent="-571500">
                  <a:buFont typeface="Arial" panose="020B0604020202020204" pitchFamily="34" charset="0"/>
                  <a:buChar char="•"/>
                </a:pPr>
                <a:r>
                  <a:rPr lang="en-US" sz="3600" dirty="0">
                    <a:solidFill>
                      <a:schemeClr val="tx1"/>
                    </a:solidFill>
                    <a:effectLst/>
                    <a:latin typeface="Garamond" panose="02020404030301010803" pitchFamily="18" charset="0"/>
                    <a:ea typeface="Times New Roman" panose="02020603050405020304" pitchFamily="18" charset="0"/>
                  </a:rPr>
                  <a:t>Motivational interviewing (MI) has effectively reduced A1C in patients with T1DM by as much as 1-1.5%</a:t>
                </a:r>
                <a:r>
                  <a:rPr lang="en-US" sz="3600" baseline="30000" dirty="0">
                    <a:solidFill>
                      <a:schemeClr val="tx1"/>
                    </a:solidFill>
                    <a:latin typeface="Garamond" panose="02020404030301010803" pitchFamily="18" charset="0"/>
                    <a:ea typeface="Times New Roman" panose="02020603050405020304" pitchFamily="18" charset="0"/>
                  </a:rPr>
                  <a:t>3</a:t>
                </a:r>
                <a:r>
                  <a:rPr lang="en-US" sz="3600" baseline="30000" dirty="0">
                    <a:solidFill>
                      <a:schemeClr val="tx1"/>
                    </a:solidFill>
                    <a:effectLst/>
                    <a:latin typeface="Garamond" panose="02020404030301010803" pitchFamily="18" charset="0"/>
                    <a:ea typeface="Times New Roman" panose="02020603050405020304" pitchFamily="18" charset="0"/>
                  </a:rPr>
                  <a:t> </a:t>
                </a:r>
                <a:r>
                  <a:rPr lang="en-US" sz="3600" dirty="0">
                    <a:solidFill>
                      <a:schemeClr val="tx1"/>
                    </a:solidFill>
                    <a:effectLst/>
                    <a:latin typeface="Garamond" panose="02020404030301010803" pitchFamily="18" charset="0"/>
                    <a:ea typeface="Times New Roman" panose="02020603050405020304" pitchFamily="18" charset="0"/>
                  </a:rPr>
                  <a:t>and increases the frequency of SBGM in this patient population </a:t>
                </a:r>
                <a:r>
                  <a:rPr lang="en-US" sz="3600" baseline="30000" dirty="0">
                    <a:solidFill>
                      <a:schemeClr val="tx1"/>
                    </a:solidFill>
                    <a:effectLst/>
                    <a:latin typeface="Garamond" panose="02020404030301010803" pitchFamily="18" charset="0"/>
                    <a:ea typeface="Times New Roman" panose="02020603050405020304" pitchFamily="18" charset="0"/>
                  </a:rPr>
                  <a:t>(5)</a:t>
                </a:r>
                <a:r>
                  <a:rPr lang="en-US" sz="3600" dirty="0">
                    <a:solidFill>
                      <a:schemeClr val="tx1"/>
                    </a:solidFill>
                    <a:effectLst/>
                    <a:latin typeface="Garamond" panose="02020404030301010803" pitchFamily="18" charset="0"/>
                    <a:ea typeface="Times New Roman" panose="02020603050405020304" pitchFamily="18" charset="0"/>
                  </a:rPr>
                  <a:t>. </a:t>
                </a:r>
              </a:p>
              <a:p>
                <a:pPr marL="571500" indent="-571500">
                  <a:buFont typeface="Arial" panose="020B0604020202020204" pitchFamily="34" charset="0"/>
                  <a:buChar char="•"/>
                </a:pPr>
                <a:r>
                  <a:rPr lang="en-US" sz="3600" dirty="0">
                    <a:solidFill>
                      <a:schemeClr val="tx1"/>
                    </a:solidFill>
                    <a:effectLst/>
                    <a:latin typeface="Garamond" panose="02020404030301010803" pitchFamily="18" charset="0"/>
                    <a:ea typeface="Times New Roman" panose="02020603050405020304" pitchFamily="18" charset="0"/>
                  </a:rPr>
                  <a:t>However, the prevalence of prediabetes in Texas appears to have almost doubled from 7.5% in 2015 to nearly 13% as of 2021 (6). Therefore, this educational strategy </a:t>
                </a:r>
                <a:r>
                  <a:rPr lang="en-US" sz="3600" dirty="0">
                    <a:solidFill>
                      <a:schemeClr val="tx1"/>
                    </a:solidFill>
                    <a:latin typeface="Garamond" panose="02020404030301010803" pitchFamily="18" charset="0"/>
                    <a:ea typeface="Times New Roman" panose="02020603050405020304" pitchFamily="18" charset="0"/>
                  </a:rPr>
                  <a:t>may </a:t>
                </a:r>
                <a:r>
                  <a:rPr lang="en-US" sz="3600" dirty="0">
                    <a:solidFill>
                      <a:schemeClr val="tx1"/>
                    </a:solidFill>
                    <a:effectLst/>
                    <a:latin typeface="Garamond" panose="02020404030301010803" pitchFamily="18" charset="0"/>
                    <a:ea typeface="Times New Roman" panose="02020603050405020304" pitchFamily="18" charset="0"/>
                  </a:rPr>
                  <a:t>only prove effective if also applied to diabetes prevention. More precise information is necessary to determine the actual prevalence of prediabetes in Texas, beyond the current estimates. </a:t>
                </a:r>
              </a:p>
              <a:p>
                <a:pPr marL="571500" marR="0" indent="-571500">
                  <a:buFont typeface="Arial" panose="020B0604020202020204" pitchFamily="34" charset="0"/>
                  <a:buChar char="•"/>
                </a:pPr>
                <a:r>
                  <a:rPr lang="en-US" sz="3600" dirty="0">
                    <a:solidFill>
                      <a:schemeClr val="tx1"/>
                    </a:solidFill>
                    <a:latin typeface="Garamond" panose="02020404030301010803" pitchFamily="18" charset="0"/>
                  </a:rPr>
                  <a:t>As of 2021, the proportion of Texan participants utilizing diabetes education programs lags behind the national statistic and is</a:t>
                </a:r>
                <a:r>
                  <a:rPr lang="en-US" sz="3600" i="1" dirty="0">
                    <a:solidFill>
                      <a:schemeClr val="tx1"/>
                    </a:solidFill>
                    <a:latin typeface="Garamond" panose="02020404030301010803" pitchFamily="18" charset="0"/>
                  </a:rPr>
                  <a:t> declining </a:t>
                </a:r>
                <a:r>
                  <a:rPr lang="en-US" sz="3600" baseline="30000" dirty="0">
                    <a:solidFill>
                      <a:schemeClr val="tx1"/>
                    </a:solidFill>
                    <a:latin typeface="Garamond" panose="02020404030301010803" pitchFamily="18" charset="0"/>
                  </a:rPr>
                  <a:t>(1)</a:t>
                </a:r>
                <a:r>
                  <a:rPr lang="en-US" sz="3600" dirty="0">
                    <a:solidFill>
                      <a:schemeClr val="tx1"/>
                    </a:solidFill>
                    <a:latin typeface="Garamond" panose="02020404030301010803" pitchFamily="18" charset="0"/>
                  </a:rPr>
                  <a:t>.  Of this proportion, only 51,000 Texans with diabetes (1.8%) attest to using a DSMES accredited service </a:t>
                </a:r>
                <a:r>
                  <a:rPr lang="en-US" sz="3600" baseline="30000" dirty="0">
                    <a:solidFill>
                      <a:schemeClr val="tx1"/>
                    </a:solidFill>
                    <a:latin typeface="Garamond" panose="02020404030301010803" pitchFamily="18" charset="0"/>
                  </a:rPr>
                  <a:t>(1). </a:t>
                </a:r>
              </a:p>
              <a:p>
                <a:pPr marL="571500" indent="-571500">
                  <a:buFont typeface="Arial" panose="020B0604020202020204" pitchFamily="34" charset="0"/>
                  <a:buChar char="•"/>
                </a:pPr>
                <a:r>
                  <a:rPr lang="en-US" sz="3600" dirty="0">
                    <a:solidFill>
                      <a:schemeClr val="tx1"/>
                    </a:solidFill>
                    <a:latin typeface="Garamond" panose="02020404030301010803" pitchFamily="18" charset="0"/>
                    <a:ea typeface="Times New Roman" panose="02020603050405020304" pitchFamily="18" charset="0"/>
                  </a:rPr>
                  <a:t>More research is needed to determine the current monetary cost or burden on the healthcare system for individuals who are living with prediabetes or do not yet know they have prediabetes or diabetes. </a:t>
                </a:r>
                <a:r>
                  <a:rPr lang="en-US" sz="3600" dirty="0">
                    <a:solidFill>
                      <a:schemeClr val="tx1"/>
                    </a:solidFill>
                    <a:latin typeface="Garamond" panose="02020404030301010803" pitchFamily="18" charset="0"/>
                  </a:rPr>
                  <a:t>With only 53% of the Texas population having been screened for high blood sugars </a:t>
                </a:r>
                <a:r>
                  <a:rPr lang="en-US" sz="3600" baseline="30000" dirty="0">
                    <a:solidFill>
                      <a:schemeClr val="tx1"/>
                    </a:solidFill>
                    <a:latin typeface="Garamond" panose="02020404030301010803" pitchFamily="18" charset="0"/>
                  </a:rPr>
                  <a:t>(6)</a:t>
                </a:r>
                <a:r>
                  <a:rPr lang="en-US" sz="3600" dirty="0">
                    <a:solidFill>
                      <a:schemeClr val="tx1"/>
                    </a:solidFill>
                    <a:latin typeface="Garamond" panose="02020404030301010803" pitchFamily="18" charset="0"/>
                  </a:rPr>
                  <a:t>, the estimated direct costs and indirect costs may actually amount to as much as $50 billion per year </a:t>
                </a:r>
                <a:r>
                  <a:rPr lang="en-US" sz="3600" baseline="30000" dirty="0">
                    <a:solidFill>
                      <a:schemeClr val="tx1"/>
                    </a:solidFill>
                    <a:latin typeface="Garamond" panose="02020404030301010803" pitchFamily="18" charset="0"/>
                  </a:rPr>
                  <a:t>(1)</a:t>
                </a:r>
                <a:r>
                  <a:rPr lang="en-US" sz="3600" dirty="0">
                    <a:solidFill>
                      <a:schemeClr val="tx1"/>
                    </a:solidFill>
                    <a:latin typeface="Garamond" panose="02020404030301010803" pitchFamily="18" charset="0"/>
                  </a:rPr>
                  <a:t>, accounting for the total population who may be at risk for diabetes. </a:t>
                </a:r>
                <a:r>
                  <a:rPr lang="en-US" sz="36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More information is needed to assess health care costs associated with prediabetes. </a:t>
                </a:r>
                <a:endParaRPr lang="en-US" sz="3600" dirty="0">
                  <a:solidFill>
                    <a:schemeClr val="tx1"/>
                  </a:solidFill>
                  <a:latin typeface="Garamond" panose="02020404030301010803" pitchFamily="18" charset="0"/>
                </a:endParaRPr>
              </a:p>
              <a:p>
                <a:pPr marL="571500" indent="-571500">
                  <a:buFont typeface="Arial" panose="020B0604020202020204" pitchFamily="34" charset="0"/>
                  <a:buChar char="•"/>
                </a:pPr>
                <a:r>
                  <a:rPr lang="en-US" sz="36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Educational interventions, provided by interdisciplinary care teams, also aim to aid in decreasing these healthcare costs and burden associated with uncontrolled diabetes mellitus in the state of Texas</a:t>
                </a:r>
                <a:r>
                  <a:rPr lang="en-US" sz="3600" kern="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a:t>
                </a:r>
              </a:p>
              <a:p>
                <a:pPr marL="571500" indent="-571500">
                  <a:buFont typeface="Arial" panose="020B0604020202020204" pitchFamily="34" charset="0"/>
                  <a:buChar char="•"/>
                </a:pPr>
                <a:r>
                  <a:rPr lang="en-US" sz="36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More research will be necessary to determine the current utilization and capacity of these programs to </a:t>
                </a:r>
                <a:r>
                  <a:rPr lang="en-US" sz="3600" kern="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estimate the magnitude of this </a:t>
                </a:r>
                <a:r>
                  <a:rPr lang="en-US" sz="3600"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need. </a:t>
                </a:r>
                <a:endParaRPr lang="en-US" sz="3600" dirty="0">
                  <a:solidFill>
                    <a:schemeClr val="tx1"/>
                  </a:solidFill>
                  <a:effectLst/>
                  <a:latin typeface="Garamond" panose="02020404030301010803" pitchFamily="18" charset="0"/>
                  <a:ea typeface="Times New Roman" panose="02020603050405020304" pitchFamily="18" charset="0"/>
                </a:endParaRPr>
              </a:p>
            </p:txBody>
          </p:sp>
        </p:grpSp>
      </p:grpSp>
      <p:sp>
        <p:nvSpPr>
          <p:cNvPr id="190" name="TextBox 189"/>
          <p:cNvSpPr txBox="1"/>
          <p:nvPr/>
        </p:nvSpPr>
        <p:spPr>
          <a:xfrm>
            <a:off x="19688398" y="5665771"/>
            <a:ext cx="2184400" cy="738664"/>
          </a:xfrm>
          <a:prstGeom prst="rect">
            <a:avLst/>
          </a:prstGeom>
          <a:noFill/>
        </p:spPr>
        <p:txBody>
          <a:bodyPr wrap="square" rtlCol="0">
            <a:spAutoFit/>
          </a:bodyPr>
          <a:lstStyle/>
          <a:p>
            <a:r>
              <a:rPr lang="en-US" sz="4200" b="1" dirty="0">
                <a:latin typeface="Garamond" panose="02020404030301010803" pitchFamily="18" charset="0"/>
              </a:rPr>
              <a:t>Results</a:t>
            </a:r>
          </a:p>
        </p:txBody>
      </p:sp>
      <p:sp>
        <p:nvSpPr>
          <p:cNvPr id="123" name="Rectangle 122"/>
          <p:cNvSpPr/>
          <p:nvPr/>
        </p:nvSpPr>
        <p:spPr>
          <a:xfrm>
            <a:off x="3947942" y="12871137"/>
            <a:ext cx="7044315" cy="738664"/>
          </a:xfrm>
          <a:prstGeom prst="rect">
            <a:avLst/>
          </a:prstGeom>
          <a:noFill/>
          <a:ln>
            <a:noFill/>
          </a:ln>
        </p:spPr>
        <p:txBody>
          <a:bodyPr wrap="square">
            <a:spAutoFit/>
          </a:bodyPr>
          <a:lstStyle/>
          <a:p>
            <a:pPr algn="ctr"/>
            <a:r>
              <a:rPr lang="en-US" sz="4200" b="1" dirty="0">
                <a:latin typeface="Garamond" panose="02020404030301010803" pitchFamily="18" charset="0"/>
              </a:rPr>
              <a:t>Background</a:t>
            </a:r>
          </a:p>
        </p:txBody>
      </p:sp>
      <p:graphicFrame>
        <p:nvGraphicFramePr>
          <p:cNvPr id="9" name="Chart 8">
            <a:extLst>
              <a:ext uri="{FF2B5EF4-FFF2-40B4-BE49-F238E27FC236}">
                <a16:creationId xmlns:a16="http://schemas.microsoft.com/office/drawing/2014/main" id="{8CAFE67E-ED51-735A-1528-DC3F89B77FB3}"/>
              </a:ext>
            </a:extLst>
          </p:cNvPr>
          <p:cNvGraphicFramePr/>
          <p:nvPr>
            <p:extLst>
              <p:ext uri="{D42A27DB-BD31-4B8C-83A1-F6EECF244321}">
                <p14:modId xmlns:p14="http://schemas.microsoft.com/office/powerpoint/2010/main" val="2702187136"/>
              </p:ext>
            </p:extLst>
          </p:nvPr>
        </p:nvGraphicFramePr>
        <p:xfrm>
          <a:off x="14521724" y="7070821"/>
          <a:ext cx="10958776" cy="7056315"/>
        </p:xfrm>
        <a:graphic>
          <a:graphicData uri="http://schemas.openxmlformats.org/drawingml/2006/chart">
            <c:chart xmlns:c="http://schemas.openxmlformats.org/drawingml/2006/chart" xmlns:r="http://schemas.openxmlformats.org/officeDocument/2006/relationships" r:id="rId8"/>
          </a:graphicData>
        </a:graphic>
      </p:graphicFrame>
      <p:sp>
        <p:nvSpPr>
          <p:cNvPr id="2" name="Rounded Rectangle 18">
            <a:extLst>
              <a:ext uri="{FF2B5EF4-FFF2-40B4-BE49-F238E27FC236}">
                <a16:creationId xmlns:a16="http://schemas.microsoft.com/office/drawing/2014/main" id="{7E60EDBC-BEBB-6F35-661D-FC93F269C3D8}"/>
              </a:ext>
            </a:extLst>
          </p:cNvPr>
          <p:cNvSpPr/>
          <p:nvPr/>
        </p:nvSpPr>
        <p:spPr>
          <a:xfrm>
            <a:off x="996499" y="6543286"/>
            <a:ext cx="12155526" cy="1213457"/>
          </a:xfrm>
          <a:prstGeom prst="roundRect">
            <a:avLst/>
          </a:prstGeom>
          <a:solidFill>
            <a:schemeClr val="accent5">
              <a:lumMod val="60000"/>
              <a:lumOff val="40000"/>
              <a:alpha val="10000"/>
            </a:schemeClr>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a:solidFill>
                  <a:schemeClr val="tx1"/>
                </a:solidFill>
                <a:latin typeface="Garamond" panose="02020404030301010803" pitchFamily="18" charset="0"/>
              </a:rPr>
              <a:t>The author has no conflicts of interest to disclose</a:t>
            </a:r>
            <a:r>
              <a:rPr lang="en-US" sz="3600" dirty="0">
                <a:solidFill>
                  <a:schemeClr val="tx1"/>
                </a:solidFill>
              </a:rPr>
              <a:t>. </a:t>
            </a:r>
          </a:p>
        </p:txBody>
      </p:sp>
      <p:sp>
        <p:nvSpPr>
          <p:cNvPr id="3" name="TextBox 2">
            <a:extLst>
              <a:ext uri="{FF2B5EF4-FFF2-40B4-BE49-F238E27FC236}">
                <a16:creationId xmlns:a16="http://schemas.microsoft.com/office/drawing/2014/main" id="{66E5B15F-F673-9597-78EF-57077878730D}"/>
              </a:ext>
            </a:extLst>
          </p:cNvPr>
          <p:cNvSpPr txBox="1"/>
          <p:nvPr/>
        </p:nvSpPr>
        <p:spPr>
          <a:xfrm>
            <a:off x="15464498" y="13189945"/>
            <a:ext cx="10016001" cy="1815882"/>
          </a:xfrm>
          <a:prstGeom prst="rect">
            <a:avLst/>
          </a:prstGeom>
          <a:noFill/>
        </p:spPr>
        <p:txBody>
          <a:bodyPr wrap="square" rtlCol="0">
            <a:spAutoFit/>
          </a:bodyPr>
          <a:lstStyle/>
          <a:p>
            <a:pPr algn="just"/>
            <a:r>
              <a:rPr lang="en-US" sz="2800" dirty="0">
                <a:latin typeface="Garamond" panose="02020404030301010803" pitchFamily="18" charset="0"/>
              </a:rPr>
              <a:t>Figure 1. A comparison of public data shows the percentage of individuals utilizing DSME programs in Texas versus the national statistic, which also reflects the Healthy People (HP) 2030 target of ~55.2% </a:t>
            </a:r>
            <a:r>
              <a:rPr lang="en-US" sz="2800" baseline="30000" dirty="0">
                <a:latin typeface="Garamond" panose="02020404030301010803" pitchFamily="18" charset="0"/>
              </a:rPr>
              <a:t>(1)</a:t>
            </a:r>
            <a:r>
              <a:rPr lang="en-US" sz="2800" dirty="0">
                <a:latin typeface="Garamond" panose="02020404030301010803" pitchFamily="18" charset="0"/>
              </a:rPr>
              <a:t>. </a:t>
            </a:r>
          </a:p>
        </p:txBody>
      </p:sp>
      <p:graphicFrame>
        <p:nvGraphicFramePr>
          <p:cNvPr id="10" name="Chart 9">
            <a:extLst>
              <a:ext uri="{FF2B5EF4-FFF2-40B4-BE49-F238E27FC236}">
                <a16:creationId xmlns:a16="http://schemas.microsoft.com/office/drawing/2014/main" id="{8ADBF893-BB95-4300-C068-CF68DF93320E}"/>
              </a:ext>
            </a:extLst>
          </p:cNvPr>
          <p:cNvGraphicFramePr/>
          <p:nvPr>
            <p:extLst>
              <p:ext uri="{D42A27DB-BD31-4B8C-83A1-F6EECF244321}">
                <p14:modId xmlns:p14="http://schemas.microsoft.com/office/powerpoint/2010/main" val="550998624"/>
              </p:ext>
            </p:extLst>
          </p:nvPr>
        </p:nvGraphicFramePr>
        <p:xfrm>
          <a:off x="14526011" y="15206119"/>
          <a:ext cx="9575434" cy="7541465"/>
        </p:xfrm>
        <a:graphic>
          <a:graphicData uri="http://schemas.openxmlformats.org/drawingml/2006/chart">
            <c:chart xmlns:c="http://schemas.openxmlformats.org/drawingml/2006/chart" xmlns:r="http://schemas.openxmlformats.org/officeDocument/2006/relationships" r:id="rId9"/>
          </a:graphicData>
        </a:graphic>
      </p:graphicFrame>
      <p:sp>
        <p:nvSpPr>
          <p:cNvPr id="11" name="TextBox 10">
            <a:extLst>
              <a:ext uri="{FF2B5EF4-FFF2-40B4-BE49-F238E27FC236}">
                <a16:creationId xmlns:a16="http://schemas.microsoft.com/office/drawing/2014/main" id="{CEAA80F2-0FD6-9CD2-7062-24E8BE5C6B62}"/>
              </a:ext>
            </a:extLst>
          </p:cNvPr>
          <p:cNvSpPr txBox="1"/>
          <p:nvPr/>
        </p:nvSpPr>
        <p:spPr>
          <a:xfrm>
            <a:off x="15663277" y="22793669"/>
            <a:ext cx="9817221" cy="1384995"/>
          </a:xfrm>
          <a:prstGeom prst="rect">
            <a:avLst/>
          </a:prstGeom>
          <a:noFill/>
        </p:spPr>
        <p:txBody>
          <a:bodyPr wrap="square" rtlCol="0">
            <a:spAutoFit/>
          </a:bodyPr>
          <a:lstStyle/>
          <a:p>
            <a:r>
              <a:rPr lang="en-US" sz="2800" dirty="0">
                <a:latin typeface="Garamond" panose="02020404030301010803" pitchFamily="18" charset="0"/>
              </a:rPr>
              <a:t>Figure 2. Available data demonstrates that the percentage of Texans who have been screened for elevated blood sugars from 2017-2020 per the Behavioral Risk Factor Surveillance System (BRFSS) </a:t>
            </a:r>
            <a:r>
              <a:rPr lang="en-US" sz="2800" baseline="30000" dirty="0">
                <a:latin typeface="Garamond" panose="02020404030301010803" pitchFamily="18" charset="0"/>
              </a:rPr>
              <a:t>(6)</a:t>
            </a:r>
            <a:r>
              <a:rPr lang="en-US" sz="2800" dirty="0">
                <a:latin typeface="Garamond" panose="02020404030301010803" pitchFamily="18" charset="0"/>
              </a:rPr>
              <a:t>. </a:t>
            </a:r>
          </a:p>
        </p:txBody>
      </p:sp>
      <p:graphicFrame>
        <p:nvGraphicFramePr>
          <p:cNvPr id="14" name="Chart 13">
            <a:extLst>
              <a:ext uri="{FF2B5EF4-FFF2-40B4-BE49-F238E27FC236}">
                <a16:creationId xmlns:a16="http://schemas.microsoft.com/office/drawing/2014/main" id="{1B674E2B-DBC1-3950-64E2-93669331AE2D}"/>
              </a:ext>
            </a:extLst>
          </p:cNvPr>
          <p:cNvGraphicFramePr/>
          <p:nvPr>
            <p:extLst>
              <p:ext uri="{D42A27DB-BD31-4B8C-83A1-F6EECF244321}">
                <p14:modId xmlns:p14="http://schemas.microsoft.com/office/powerpoint/2010/main" val="3786408446"/>
              </p:ext>
            </p:extLst>
          </p:nvPr>
        </p:nvGraphicFramePr>
        <p:xfrm>
          <a:off x="14958666" y="24409414"/>
          <a:ext cx="10142632" cy="7386039"/>
        </p:xfrm>
        <a:graphic>
          <a:graphicData uri="http://schemas.openxmlformats.org/drawingml/2006/chart">
            <c:chart xmlns:c="http://schemas.openxmlformats.org/drawingml/2006/chart" xmlns:r="http://schemas.openxmlformats.org/officeDocument/2006/relationships" r:id="rId10"/>
          </a:graphicData>
        </a:graphic>
      </p:graphicFrame>
      <p:sp>
        <p:nvSpPr>
          <p:cNvPr id="17" name="TextBox 16">
            <a:extLst>
              <a:ext uri="{FF2B5EF4-FFF2-40B4-BE49-F238E27FC236}">
                <a16:creationId xmlns:a16="http://schemas.microsoft.com/office/drawing/2014/main" id="{A4C29803-740A-BF84-7F74-7FA1A6A342CC}"/>
              </a:ext>
            </a:extLst>
          </p:cNvPr>
          <p:cNvSpPr txBox="1"/>
          <p:nvPr/>
        </p:nvSpPr>
        <p:spPr>
          <a:xfrm>
            <a:off x="30688049" y="5547425"/>
            <a:ext cx="7136618" cy="738664"/>
          </a:xfrm>
          <a:prstGeom prst="rect">
            <a:avLst/>
          </a:prstGeom>
          <a:noFill/>
        </p:spPr>
        <p:txBody>
          <a:bodyPr wrap="square" rtlCol="0">
            <a:spAutoFit/>
          </a:bodyPr>
          <a:lstStyle/>
          <a:p>
            <a:pPr algn="ctr"/>
            <a:r>
              <a:rPr lang="en-US" sz="4200" b="1" dirty="0">
                <a:latin typeface="Garamond" panose="02020404030301010803" pitchFamily="18" charset="0"/>
              </a:rPr>
              <a:t>Discussion &amp; Conclusions</a:t>
            </a:r>
          </a:p>
        </p:txBody>
      </p:sp>
      <p:cxnSp>
        <p:nvCxnSpPr>
          <p:cNvPr id="20" name="Straight Connector 19">
            <a:extLst>
              <a:ext uri="{FF2B5EF4-FFF2-40B4-BE49-F238E27FC236}">
                <a16:creationId xmlns:a16="http://schemas.microsoft.com/office/drawing/2014/main" id="{67462A24-6D9D-D5EE-36AA-D77E185CDE3E}"/>
              </a:ext>
            </a:extLst>
          </p:cNvPr>
          <p:cNvCxnSpPr>
            <a:cxnSpLocks/>
          </p:cNvCxnSpPr>
          <p:nvPr/>
        </p:nvCxnSpPr>
        <p:spPr>
          <a:xfrm>
            <a:off x="16154400" y="9946105"/>
            <a:ext cx="7216651" cy="0"/>
          </a:xfrm>
          <a:prstGeom prst="line">
            <a:avLst/>
          </a:prstGeom>
          <a:ln w="57150">
            <a:solidFill>
              <a:schemeClr val="accent5">
                <a:lumMod val="50000"/>
              </a:schemeClr>
            </a:solidFill>
            <a:prstDash val="lgDash"/>
          </a:ln>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A67B1586-4B94-43DB-54BE-EF2B722AD7FB}"/>
              </a:ext>
            </a:extLst>
          </p:cNvPr>
          <p:cNvSpPr txBox="1"/>
          <p:nvPr/>
        </p:nvSpPr>
        <p:spPr>
          <a:xfrm>
            <a:off x="23324850" y="9576773"/>
            <a:ext cx="1776448" cy="646331"/>
          </a:xfrm>
          <a:prstGeom prst="rect">
            <a:avLst/>
          </a:prstGeom>
          <a:noFill/>
        </p:spPr>
        <p:txBody>
          <a:bodyPr wrap="none" rtlCol="0">
            <a:spAutoFit/>
          </a:bodyPr>
          <a:lstStyle/>
          <a:p>
            <a:r>
              <a:rPr lang="en-US" sz="3600" dirty="0">
                <a:latin typeface="Garamond" panose="02020404030301010803" pitchFamily="18" charset="0"/>
              </a:rPr>
              <a:t>HP 2030</a:t>
            </a:r>
          </a:p>
        </p:txBody>
      </p:sp>
      <p:sp>
        <p:nvSpPr>
          <p:cNvPr id="29" name="TextBox 28">
            <a:extLst>
              <a:ext uri="{FF2B5EF4-FFF2-40B4-BE49-F238E27FC236}">
                <a16:creationId xmlns:a16="http://schemas.microsoft.com/office/drawing/2014/main" id="{43EDBC85-C113-FFE7-FA3C-4F9C6C2F09E1}"/>
              </a:ext>
            </a:extLst>
          </p:cNvPr>
          <p:cNvSpPr txBox="1"/>
          <p:nvPr/>
        </p:nvSpPr>
        <p:spPr>
          <a:xfrm>
            <a:off x="15675741" y="31333705"/>
            <a:ext cx="10230712" cy="1384995"/>
          </a:xfrm>
          <a:prstGeom prst="rect">
            <a:avLst/>
          </a:prstGeom>
          <a:noFill/>
        </p:spPr>
        <p:txBody>
          <a:bodyPr wrap="square" rtlCol="0">
            <a:spAutoFit/>
          </a:bodyPr>
          <a:lstStyle/>
          <a:p>
            <a:r>
              <a:rPr lang="en-US" sz="2800" dirty="0">
                <a:latin typeface="Garamond" panose="02020404030301010803" pitchFamily="18" charset="0"/>
              </a:rPr>
              <a:t>Figure 3. Per Texas Behavioral Risk Factor and </a:t>
            </a:r>
            <a:r>
              <a:rPr lang="en-US" sz="2800" dirty="0" err="1">
                <a:latin typeface="Garamond" panose="02020404030301010803" pitchFamily="18" charset="0"/>
              </a:rPr>
              <a:t>Surveillence</a:t>
            </a:r>
            <a:r>
              <a:rPr lang="en-US" sz="2800" dirty="0">
                <a:latin typeface="Garamond" panose="02020404030301010803" pitchFamily="18" charset="0"/>
              </a:rPr>
              <a:t> (BRFSS) data, the results show the percentage of individuals in Texas who are unaware that their A1Cs meet the criteria for diagnosis of prediabetes </a:t>
            </a:r>
            <a:r>
              <a:rPr lang="en-US" sz="2800" baseline="30000" dirty="0">
                <a:latin typeface="Garamond" panose="02020404030301010803" pitchFamily="18" charset="0"/>
              </a:rPr>
              <a:t>(6)</a:t>
            </a:r>
            <a:r>
              <a:rPr lang="en-US" sz="2800" dirty="0">
                <a:latin typeface="Garamond" panose="02020404030301010803" pitchFamily="18" charset="0"/>
              </a:rPr>
              <a:t>. </a:t>
            </a:r>
          </a:p>
        </p:txBody>
      </p:sp>
      <p:sp>
        <p:nvSpPr>
          <p:cNvPr id="5" name="TextBox 4">
            <a:extLst>
              <a:ext uri="{FF2B5EF4-FFF2-40B4-BE49-F238E27FC236}">
                <a16:creationId xmlns:a16="http://schemas.microsoft.com/office/drawing/2014/main" id="{7A8D0EF8-7557-2C7B-11C3-414395D1E708}"/>
              </a:ext>
            </a:extLst>
          </p:cNvPr>
          <p:cNvSpPr txBox="1"/>
          <p:nvPr/>
        </p:nvSpPr>
        <p:spPr>
          <a:xfrm>
            <a:off x="6358259" y="5665771"/>
            <a:ext cx="2787143" cy="738664"/>
          </a:xfrm>
          <a:prstGeom prst="rect">
            <a:avLst/>
          </a:prstGeom>
          <a:noFill/>
        </p:spPr>
        <p:txBody>
          <a:bodyPr wrap="square" rtlCol="0">
            <a:spAutoFit/>
          </a:bodyPr>
          <a:lstStyle/>
          <a:p>
            <a:r>
              <a:rPr lang="en-US" sz="4200" b="1" dirty="0">
                <a:latin typeface="Garamond" panose="02020404030301010803" pitchFamily="18" charset="0"/>
              </a:rPr>
              <a:t>Disclosure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2672</TotalTime>
  <Words>1101</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Garamond</vt:lpstr>
      <vt:lpstr>Times New Roman</vt:lpstr>
      <vt:lpstr>Office Theme</vt:lpstr>
      <vt:lpstr>PowerPoint Presentation</vt:lpstr>
    </vt:vector>
  </TitlesOfParts>
  <Company>Rutgers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Julia Xia</dc:creator>
  <cp:lastModifiedBy>Matthews,Destiny</cp:lastModifiedBy>
  <cp:revision>71</cp:revision>
  <cp:lastPrinted>2012-08-01T17:44:46Z</cp:lastPrinted>
  <dcterms:created xsi:type="dcterms:W3CDTF">2014-03-07T20:22:07Z</dcterms:created>
  <dcterms:modified xsi:type="dcterms:W3CDTF">2024-03-26T23:05:47Z</dcterms:modified>
</cp:coreProperties>
</file>