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2397700" cy="16203613"/>
  <p:notesSz cx="6715125" cy="9239250"/>
  <p:defaultTextStyle>
    <a:defPPr>
      <a:defRPr lang="en-US"/>
    </a:defPPr>
    <a:lvl1pPr algn="ctr" rtl="0" fontAlgn="base">
      <a:spcBef>
        <a:spcPct val="0"/>
      </a:spcBef>
      <a:spcAft>
        <a:spcPct val="0"/>
      </a:spcAft>
      <a:defRPr sz="4200" kern="1200">
        <a:solidFill>
          <a:schemeClr val="tx1"/>
        </a:solidFill>
        <a:latin typeface="Arial" charset="0"/>
        <a:ea typeface="+mn-ea"/>
        <a:cs typeface="+mn-cs"/>
      </a:defRPr>
    </a:lvl1pPr>
    <a:lvl2pPr marL="457189" algn="ctr" rtl="0" fontAlgn="base">
      <a:spcBef>
        <a:spcPct val="0"/>
      </a:spcBef>
      <a:spcAft>
        <a:spcPct val="0"/>
      </a:spcAft>
      <a:defRPr sz="4200" kern="1200">
        <a:solidFill>
          <a:schemeClr val="tx1"/>
        </a:solidFill>
        <a:latin typeface="Arial" charset="0"/>
        <a:ea typeface="+mn-ea"/>
        <a:cs typeface="+mn-cs"/>
      </a:defRPr>
    </a:lvl2pPr>
    <a:lvl3pPr marL="914378" algn="ctr" rtl="0" fontAlgn="base">
      <a:spcBef>
        <a:spcPct val="0"/>
      </a:spcBef>
      <a:spcAft>
        <a:spcPct val="0"/>
      </a:spcAft>
      <a:defRPr sz="4200" kern="1200">
        <a:solidFill>
          <a:schemeClr val="tx1"/>
        </a:solidFill>
        <a:latin typeface="Arial" charset="0"/>
        <a:ea typeface="+mn-ea"/>
        <a:cs typeface="+mn-cs"/>
      </a:defRPr>
    </a:lvl3pPr>
    <a:lvl4pPr marL="1371566" algn="ctr" rtl="0" fontAlgn="base">
      <a:spcBef>
        <a:spcPct val="0"/>
      </a:spcBef>
      <a:spcAft>
        <a:spcPct val="0"/>
      </a:spcAft>
      <a:defRPr sz="4200" kern="1200">
        <a:solidFill>
          <a:schemeClr val="tx1"/>
        </a:solidFill>
        <a:latin typeface="Arial" charset="0"/>
        <a:ea typeface="+mn-ea"/>
        <a:cs typeface="+mn-cs"/>
      </a:defRPr>
    </a:lvl4pPr>
    <a:lvl5pPr marL="1828754" algn="ctr" rtl="0" fontAlgn="base">
      <a:spcBef>
        <a:spcPct val="0"/>
      </a:spcBef>
      <a:spcAft>
        <a:spcPct val="0"/>
      </a:spcAft>
      <a:defRPr sz="4200" kern="1200">
        <a:solidFill>
          <a:schemeClr val="tx1"/>
        </a:solidFill>
        <a:latin typeface="Arial" charset="0"/>
        <a:ea typeface="+mn-ea"/>
        <a:cs typeface="+mn-cs"/>
      </a:defRPr>
    </a:lvl5pPr>
    <a:lvl6pPr marL="2285943" algn="l" defTabSz="914378" rtl="0" eaLnBrk="1" latinLnBrk="0" hangingPunct="1">
      <a:defRPr sz="4200" kern="1200">
        <a:solidFill>
          <a:schemeClr val="tx1"/>
        </a:solidFill>
        <a:latin typeface="Arial" charset="0"/>
        <a:ea typeface="+mn-ea"/>
        <a:cs typeface="+mn-cs"/>
      </a:defRPr>
    </a:lvl6pPr>
    <a:lvl7pPr marL="2743132" algn="l" defTabSz="914378" rtl="0" eaLnBrk="1" latinLnBrk="0" hangingPunct="1">
      <a:defRPr sz="4200" kern="1200">
        <a:solidFill>
          <a:schemeClr val="tx1"/>
        </a:solidFill>
        <a:latin typeface="Arial" charset="0"/>
        <a:ea typeface="+mn-ea"/>
        <a:cs typeface="+mn-cs"/>
      </a:defRPr>
    </a:lvl7pPr>
    <a:lvl8pPr marL="3200320" algn="l" defTabSz="914378" rtl="0" eaLnBrk="1" latinLnBrk="0" hangingPunct="1">
      <a:defRPr sz="4200" kern="1200">
        <a:solidFill>
          <a:schemeClr val="tx1"/>
        </a:solidFill>
        <a:latin typeface="Arial" charset="0"/>
        <a:ea typeface="+mn-ea"/>
        <a:cs typeface="+mn-cs"/>
      </a:defRPr>
    </a:lvl8pPr>
    <a:lvl9pPr marL="3657509" algn="l" defTabSz="914378" rtl="0" eaLnBrk="1" latinLnBrk="0" hangingPunct="1">
      <a:defRPr sz="4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380" userDrawn="1">
          <p15:clr>
            <a:srgbClr val="A4A3A4"/>
          </p15:clr>
        </p15:guide>
        <p15:guide id="2" orient="horz" pos="10111" userDrawn="1">
          <p15:clr>
            <a:srgbClr val="A4A3A4"/>
          </p15:clr>
        </p15:guide>
        <p15:guide id="3" orient="horz" pos="1057" userDrawn="1">
          <p15:clr>
            <a:srgbClr val="A4A3A4"/>
          </p15:clr>
        </p15:guide>
        <p15:guide id="4" pos="102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0046D2"/>
    <a:srgbClr val="FF0000"/>
    <a:srgbClr val="698ED9"/>
    <a:srgbClr val="A7C4FF"/>
    <a:srgbClr val="003064"/>
    <a:srgbClr val="003399"/>
    <a:srgbClr val="002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049" autoAdjust="0"/>
    <p:restoredTop sz="94660"/>
  </p:normalViewPr>
  <p:slideViewPr>
    <p:cSldViewPr snapToGrid="0" showGuides="1">
      <p:cViewPr varScale="1">
        <p:scale>
          <a:sx n="30" d="100"/>
          <a:sy n="30" d="100"/>
        </p:scale>
        <p:origin x="432" y="40"/>
      </p:cViewPr>
      <p:guideLst>
        <p:guide orient="horz" pos="2380"/>
        <p:guide orient="horz" pos="10111"/>
        <p:guide orient="horz" pos="1057"/>
        <p:guide pos="102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ltLang="en-US"/>
          </a:p>
        </p:txBody>
      </p:sp>
      <p:sp>
        <p:nvSpPr>
          <p:cNvPr id="3075" name="Rectangle 3"/>
          <p:cNvSpPr>
            <a:spLocks noGrp="1" noChangeArrowheads="1"/>
          </p:cNvSpPr>
          <p:nvPr>
            <p:ph type="dt" idx="1"/>
          </p:nvPr>
        </p:nvSpPr>
        <p:spPr bwMode="auto">
          <a:xfrm>
            <a:off x="3803650" y="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06363" y="692150"/>
            <a:ext cx="6929438" cy="34655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1513" y="4389438"/>
            <a:ext cx="5372100" cy="415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p:cNvSpPr>
            <a:spLocks noGrp="1" noChangeArrowheads="1"/>
          </p:cNvSpPr>
          <p:nvPr>
            <p:ph type="ftr" sz="quarter" idx="4"/>
          </p:nvPr>
        </p:nvSpPr>
        <p:spPr bwMode="auto">
          <a:xfrm>
            <a:off x="0" y="877570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ltLang="en-US"/>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9530A5C-76A5-4FD7-91D0-84022B021607}" type="slidenum">
              <a:rPr lang="en-US" altLang="en-US"/>
              <a:pPr>
                <a:defRPr/>
              </a:pPr>
              <a:t>‹Nº›</a:t>
            </a:fld>
            <a:endParaRPr lang="en-US" altLang="en-US"/>
          </a:p>
        </p:txBody>
      </p:sp>
    </p:spTree>
    <p:extLst>
      <p:ext uri="{BB962C8B-B14F-4D97-AF65-F5344CB8AC3E}">
        <p14:creationId xmlns:p14="http://schemas.microsoft.com/office/powerpoint/2010/main" val="4046422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189" algn="l" rtl="0" eaLnBrk="0" fontAlgn="base" hangingPunct="0">
      <a:spcBef>
        <a:spcPct val="30000"/>
      </a:spcBef>
      <a:spcAft>
        <a:spcPct val="0"/>
      </a:spcAft>
      <a:defRPr sz="1200" kern="1200">
        <a:solidFill>
          <a:schemeClr val="tx1"/>
        </a:solidFill>
        <a:latin typeface="Arial" charset="0"/>
        <a:ea typeface="+mn-ea"/>
        <a:cs typeface="+mn-cs"/>
      </a:defRPr>
    </a:lvl2pPr>
    <a:lvl3pPr marL="914378" algn="l" rtl="0" eaLnBrk="0" fontAlgn="base" hangingPunct="0">
      <a:spcBef>
        <a:spcPct val="30000"/>
      </a:spcBef>
      <a:spcAft>
        <a:spcPct val="0"/>
      </a:spcAft>
      <a:defRPr sz="1200" kern="1200">
        <a:solidFill>
          <a:schemeClr val="tx1"/>
        </a:solidFill>
        <a:latin typeface="Arial" charset="0"/>
        <a:ea typeface="+mn-ea"/>
        <a:cs typeface="+mn-cs"/>
      </a:defRPr>
    </a:lvl3pPr>
    <a:lvl4pPr marL="1371566" algn="l" rtl="0" eaLnBrk="0" fontAlgn="base" hangingPunct="0">
      <a:spcBef>
        <a:spcPct val="30000"/>
      </a:spcBef>
      <a:spcAft>
        <a:spcPct val="0"/>
      </a:spcAft>
      <a:defRPr sz="1200" kern="1200">
        <a:solidFill>
          <a:schemeClr val="tx1"/>
        </a:solidFill>
        <a:latin typeface="Arial" charset="0"/>
        <a:ea typeface="+mn-ea"/>
        <a:cs typeface="+mn-cs"/>
      </a:defRPr>
    </a:lvl4pPr>
    <a:lvl5pPr marL="1828754" algn="l" rtl="0" eaLnBrk="0" fontAlgn="base" hangingPunct="0">
      <a:spcBef>
        <a:spcPct val="30000"/>
      </a:spcBef>
      <a:spcAft>
        <a:spcPct val="0"/>
      </a:spcAft>
      <a:defRPr sz="1200" kern="1200">
        <a:solidFill>
          <a:schemeClr val="tx1"/>
        </a:solidFill>
        <a:latin typeface="Arial" charset="0"/>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4200">
                <a:solidFill>
                  <a:schemeClr val="tx1"/>
                </a:solidFill>
                <a:latin typeface="Arial" charset="0"/>
              </a:defRPr>
            </a:lvl1pPr>
            <a:lvl2pPr marL="742950" indent="-285750" eaLnBrk="0" hangingPunct="0">
              <a:defRPr sz="4200">
                <a:solidFill>
                  <a:schemeClr val="tx1"/>
                </a:solidFill>
                <a:latin typeface="Arial" charset="0"/>
              </a:defRPr>
            </a:lvl2pPr>
            <a:lvl3pPr marL="1143000" indent="-228600" eaLnBrk="0" hangingPunct="0">
              <a:defRPr sz="4200">
                <a:solidFill>
                  <a:schemeClr val="tx1"/>
                </a:solidFill>
                <a:latin typeface="Arial" charset="0"/>
              </a:defRPr>
            </a:lvl3pPr>
            <a:lvl4pPr marL="1600200" indent="-228600" eaLnBrk="0" hangingPunct="0">
              <a:defRPr sz="4200">
                <a:solidFill>
                  <a:schemeClr val="tx1"/>
                </a:solidFill>
                <a:latin typeface="Arial" charset="0"/>
              </a:defRPr>
            </a:lvl4pPr>
            <a:lvl5pPr marL="2057400" indent="-228600" eaLnBrk="0" hangingPunct="0">
              <a:defRPr sz="4200">
                <a:solidFill>
                  <a:schemeClr val="tx1"/>
                </a:solidFill>
                <a:latin typeface="Arial" charset="0"/>
              </a:defRPr>
            </a:lvl5pPr>
            <a:lvl6pPr marL="2514600" indent="-228600" algn="ctr" eaLnBrk="0" fontAlgn="base" hangingPunct="0">
              <a:spcBef>
                <a:spcPct val="0"/>
              </a:spcBef>
              <a:spcAft>
                <a:spcPct val="0"/>
              </a:spcAft>
              <a:defRPr sz="4200">
                <a:solidFill>
                  <a:schemeClr val="tx1"/>
                </a:solidFill>
                <a:latin typeface="Arial" charset="0"/>
              </a:defRPr>
            </a:lvl6pPr>
            <a:lvl7pPr marL="2971800" indent="-228600" algn="ctr" eaLnBrk="0" fontAlgn="base" hangingPunct="0">
              <a:spcBef>
                <a:spcPct val="0"/>
              </a:spcBef>
              <a:spcAft>
                <a:spcPct val="0"/>
              </a:spcAft>
              <a:defRPr sz="4200">
                <a:solidFill>
                  <a:schemeClr val="tx1"/>
                </a:solidFill>
                <a:latin typeface="Arial" charset="0"/>
              </a:defRPr>
            </a:lvl7pPr>
            <a:lvl8pPr marL="3429000" indent="-228600" algn="ctr" eaLnBrk="0" fontAlgn="base" hangingPunct="0">
              <a:spcBef>
                <a:spcPct val="0"/>
              </a:spcBef>
              <a:spcAft>
                <a:spcPct val="0"/>
              </a:spcAft>
              <a:defRPr sz="4200">
                <a:solidFill>
                  <a:schemeClr val="tx1"/>
                </a:solidFill>
                <a:latin typeface="Arial" charset="0"/>
              </a:defRPr>
            </a:lvl8pPr>
            <a:lvl9pPr marL="3886200" indent="-228600" algn="ctr" eaLnBrk="0" fontAlgn="base" hangingPunct="0">
              <a:spcBef>
                <a:spcPct val="0"/>
              </a:spcBef>
              <a:spcAft>
                <a:spcPct val="0"/>
              </a:spcAft>
              <a:defRPr sz="4200">
                <a:solidFill>
                  <a:schemeClr val="tx1"/>
                </a:solidFill>
                <a:latin typeface="Arial" charset="0"/>
              </a:defRPr>
            </a:lvl9pPr>
          </a:lstStyle>
          <a:p>
            <a:pPr eaLnBrk="1" hangingPunct="1"/>
            <a:fld id="{C6D727E3-4E29-4944-9047-5793761C185B}" type="slidenum">
              <a:rPr lang="en-US" altLang="en-US" sz="1200"/>
              <a:pPr eaLnBrk="1" hangingPunct="1"/>
              <a:t>1</a:t>
            </a:fld>
            <a:endParaRPr lang="en-US" altLang="en-US" sz="1200"/>
          </a:p>
        </p:txBody>
      </p:sp>
      <p:sp>
        <p:nvSpPr>
          <p:cNvPr id="4099" name="Rectangle 2"/>
          <p:cNvSpPr>
            <a:spLocks noGrp="1" noRot="1" noChangeAspect="1" noChangeArrowheads="1" noTextEdit="1"/>
          </p:cNvSpPr>
          <p:nvPr>
            <p:ph type="sldImg"/>
          </p:nvPr>
        </p:nvSpPr>
        <p:spPr>
          <a:xfrm>
            <a:off x="-104775" y="692150"/>
            <a:ext cx="6926263" cy="3465513"/>
          </a:xfrm>
          <a:ln/>
        </p:spPr>
      </p:sp>
      <p:sp>
        <p:nvSpPr>
          <p:cNvPr id="4100" name="Rectangle 3"/>
          <p:cNvSpPr>
            <a:spLocks noGrp="1" noChangeArrowheads="1"/>
          </p:cNvSpPr>
          <p:nvPr>
            <p:ph type="body" idx="1"/>
          </p:nvPr>
        </p:nvSpPr>
        <p:spPr>
          <a:noFill/>
        </p:spPr>
        <p:txBody>
          <a:bodyPr/>
          <a:lstStyle/>
          <a:p>
            <a:pPr eaLnBrk="1" hangingPunct="1"/>
            <a:r>
              <a:rPr lang="en-US" altLang="en-US" dirty="0"/>
              <a:t>Canva: </a:t>
            </a:r>
            <a:r>
              <a:rPr lang="en-US" altLang="en-US" dirty="0" err="1"/>
              <a:t>redimension</a:t>
            </a:r>
            <a:r>
              <a:rPr lang="en-US" altLang="en-US" dirty="0"/>
              <a:t> y </a:t>
            </a:r>
            <a:r>
              <a:rPr lang="en-US" altLang="en-US" dirty="0" err="1"/>
              <a:t>diseño</a:t>
            </a:r>
            <a:r>
              <a:rPr lang="en-US" altLang="en-US"/>
              <a:t> : 105x90</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30463" y="5033963"/>
            <a:ext cx="27536775" cy="347345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4859338" y="9182100"/>
            <a:ext cx="22679025" cy="4140200"/>
          </a:xfrm>
          <a:prstGeom prst="rect">
            <a:avLst/>
          </a:prstGeom>
        </p:spPr>
        <p:txBody>
          <a:bodyPr/>
          <a:lstStyle>
            <a:lvl1pPr marL="0" indent="0" algn="ctr">
              <a:buNone/>
              <a:defRPr/>
            </a:lvl1pPr>
            <a:lvl2pPr marL="457186" indent="0" algn="ctr">
              <a:buNone/>
              <a:defRPr/>
            </a:lvl2pPr>
            <a:lvl3pPr marL="914371" indent="0" algn="ctr">
              <a:buNone/>
              <a:defRPr/>
            </a:lvl3pPr>
            <a:lvl4pPr marL="1371557" indent="0" algn="ctr">
              <a:buNone/>
              <a:defRPr/>
            </a:lvl4pPr>
            <a:lvl5pPr marL="1828743" indent="0" algn="ctr">
              <a:buNone/>
              <a:defRPr/>
            </a:lvl5pPr>
            <a:lvl6pPr marL="2285929" indent="0" algn="ctr">
              <a:buNone/>
              <a:defRPr/>
            </a:lvl6pPr>
            <a:lvl7pPr marL="2743115" indent="0" algn="ctr">
              <a:buNone/>
              <a:defRPr/>
            </a:lvl7pPr>
            <a:lvl8pPr marL="3200300" indent="0" algn="ctr">
              <a:buNone/>
              <a:defRPr/>
            </a:lvl8pPr>
            <a:lvl9pPr marL="3657486" indent="0" algn="ctr">
              <a:buNone/>
              <a:defRPr/>
            </a:lvl9pPr>
          </a:lstStyle>
          <a:p>
            <a:r>
              <a:rPr lang="en-US"/>
              <a:t>Click to edit Master subtitle style</a:t>
            </a:r>
          </a:p>
        </p:txBody>
      </p:sp>
    </p:spTree>
    <p:extLst>
      <p:ext uri="{BB962C8B-B14F-4D97-AF65-F5344CB8AC3E}">
        <p14:creationId xmlns:p14="http://schemas.microsoft.com/office/powerpoint/2010/main" val="4091892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19251" y="649288"/>
            <a:ext cx="29159200" cy="2700337"/>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19251" y="3781425"/>
            <a:ext cx="29159200" cy="10693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4427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88650" y="649289"/>
            <a:ext cx="7289800" cy="1382553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19251" y="649289"/>
            <a:ext cx="21717000" cy="1382553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9485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19251" y="649288"/>
            <a:ext cx="29159200" cy="270033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19251" y="3781425"/>
            <a:ext cx="29159200" cy="10693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0857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9051" y="10412413"/>
            <a:ext cx="27538363" cy="3217862"/>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559051" y="6867525"/>
            <a:ext cx="27538363" cy="3544888"/>
          </a:xfrm>
          <a:prstGeom prst="rect">
            <a:avLst/>
          </a:prstGeom>
        </p:spPr>
        <p:txBody>
          <a:bodyPr anchor="b"/>
          <a:lstStyle>
            <a:lvl1pPr marL="0" indent="0">
              <a:buNone/>
              <a:defRPr sz="2000"/>
            </a:lvl1pPr>
            <a:lvl2pPr marL="457186" indent="0">
              <a:buNone/>
              <a:defRPr sz="1800"/>
            </a:lvl2pPr>
            <a:lvl3pPr marL="914371" indent="0">
              <a:buNone/>
              <a:defRPr sz="1600"/>
            </a:lvl3pPr>
            <a:lvl4pPr marL="1371557" indent="0">
              <a:buNone/>
              <a:defRPr sz="1400"/>
            </a:lvl4pPr>
            <a:lvl5pPr marL="1828743" indent="0">
              <a:buNone/>
              <a:defRPr sz="1400"/>
            </a:lvl5pPr>
            <a:lvl6pPr marL="2285929" indent="0">
              <a:buNone/>
              <a:defRPr sz="1400"/>
            </a:lvl6pPr>
            <a:lvl7pPr marL="2743115" indent="0">
              <a:buNone/>
              <a:defRPr sz="1400"/>
            </a:lvl7pPr>
            <a:lvl8pPr marL="3200300" indent="0">
              <a:buNone/>
              <a:defRPr sz="1400"/>
            </a:lvl8pPr>
            <a:lvl9pPr marL="3657486" indent="0">
              <a:buNone/>
              <a:defRPr sz="1400"/>
            </a:lvl9pPr>
          </a:lstStyle>
          <a:p>
            <a:pPr lvl="0"/>
            <a:r>
              <a:rPr lang="en-US"/>
              <a:t>Click to edit Master text styles</a:t>
            </a:r>
          </a:p>
        </p:txBody>
      </p:sp>
    </p:spTree>
    <p:extLst>
      <p:ext uri="{BB962C8B-B14F-4D97-AF65-F5344CB8AC3E}">
        <p14:creationId xmlns:p14="http://schemas.microsoft.com/office/powerpoint/2010/main" val="1392578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19251" y="649288"/>
            <a:ext cx="29159200" cy="2700337"/>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19250" y="3781425"/>
            <a:ext cx="14503400" cy="10693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275050" y="3781425"/>
            <a:ext cx="14503400" cy="10693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4175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19251" y="649288"/>
            <a:ext cx="29159200" cy="2700337"/>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19250" y="3627438"/>
            <a:ext cx="14314488" cy="1511300"/>
          </a:xfrm>
          <a:prstGeom prst="rect">
            <a:avLst/>
          </a:prstGeom>
        </p:spPr>
        <p:txBody>
          <a:bodyPr anchor="b"/>
          <a:lstStyle>
            <a:lvl1pPr marL="0" indent="0">
              <a:buNone/>
              <a:defRPr sz="2400" b="1"/>
            </a:lvl1pPr>
            <a:lvl2pPr marL="457186" indent="0">
              <a:buNone/>
              <a:defRPr sz="2000" b="1"/>
            </a:lvl2pPr>
            <a:lvl3pPr marL="914371" indent="0">
              <a:buNone/>
              <a:defRPr sz="1800" b="1"/>
            </a:lvl3pPr>
            <a:lvl4pPr marL="1371557" indent="0">
              <a:buNone/>
              <a:defRPr sz="1600" b="1"/>
            </a:lvl4pPr>
            <a:lvl5pPr marL="1828743" indent="0">
              <a:buNone/>
              <a:defRPr sz="1600" b="1"/>
            </a:lvl5pPr>
            <a:lvl6pPr marL="2285929" indent="0">
              <a:buNone/>
              <a:defRPr sz="1600" b="1"/>
            </a:lvl6pPr>
            <a:lvl7pPr marL="2743115" indent="0">
              <a:buNone/>
              <a:defRPr sz="1600" b="1"/>
            </a:lvl7pPr>
            <a:lvl8pPr marL="3200300" indent="0">
              <a:buNone/>
              <a:defRPr sz="1600" b="1"/>
            </a:lvl8pPr>
            <a:lvl9pPr marL="3657486" indent="0">
              <a:buNone/>
              <a:defRPr sz="1600" b="1"/>
            </a:lvl9pPr>
          </a:lstStyle>
          <a:p>
            <a:pPr lvl="0"/>
            <a:r>
              <a:rPr lang="en-US"/>
              <a:t>Click to edit Master text styles</a:t>
            </a:r>
          </a:p>
        </p:txBody>
      </p:sp>
      <p:sp>
        <p:nvSpPr>
          <p:cNvPr id="4" name="Content Placeholder 3"/>
          <p:cNvSpPr>
            <a:spLocks noGrp="1"/>
          </p:cNvSpPr>
          <p:nvPr>
            <p:ph sz="half" idx="2"/>
          </p:nvPr>
        </p:nvSpPr>
        <p:spPr>
          <a:xfrm>
            <a:off x="1619250" y="5138739"/>
            <a:ext cx="14314488" cy="933608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457614" y="3627438"/>
            <a:ext cx="14320837" cy="1511300"/>
          </a:xfrm>
          <a:prstGeom prst="rect">
            <a:avLst/>
          </a:prstGeom>
        </p:spPr>
        <p:txBody>
          <a:bodyPr anchor="b"/>
          <a:lstStyle>
            <a:lvl1pPr marL="0" indent="0">
              <a:buNone/>
              <a:defRPr sz="2400" b="1"/>
            </a:lvl1pPr>
            <a:lvl2pPr marL="457186" indent="0">
              <a:buNone/>
              <a:defRPr sz="2000" b="1"/>
            </a:lvl2pPr>
            <a:lvl3pPr marL="914371" indent="0">
              <a:buNone/>
              <a:defRPr sz="1800" b="1"/>
            </a:lvl3pPr>
            <a:lvl4pPr marL="1371557" indent="0">
              <a:buNone/>
              <a:defRPr sz="1600" b="1"/>
            </a:lvl4pPr>
            <a:lvl5pPr marL="1828743" indent="0">
              <a:buNone/>
              <a:defRPr sz="1600" b="1"/>
            </a:lvl5pPr>
            <a:lvl6pPr marL="2285929" indent="0">
              <a:buNone/>
              <a:defRPr sz="1600" b="1"/>
            </a:lvl6pPr>
            <a:lvl7pPr marL="2743115" indent="0">
              <a:buNone/>
              <a:defRPr sz="1600" b="1"/>
            </a:lvl7pPr>
            <a:lvl8pPr marL="3200300" indent="0">
              <a:buNone/>
              <a:defRPr sz="1600" b="1"/>
            </a:lvl8pPr>
            <a:lvl9pPr marL="365748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6457614" y="5138739"/>
            <a:ext cx="14320837" cy="933608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4985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19251" y="649288"/>
            <a:ext cx="29159200" cy="270033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40586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358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9251" y="644525"/>
            <a:ext cx="10658475" cy="2746375"/>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2666663" y="644525"/>
            <a:ext cx="18111787" cy="138303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19251" y="3390901"/>
            <a:ext cx="10658475" cy="11083925"/>
          </a:xfrm>
          <a:prstGeom prst="rect">
            <a:avLst/>
          </a:prstGeom>
        </p:spPr>
        <p:txBody>
          <a:bodyPr/>
          <a:lstStyle>
            <a:lvl1pPr marL="0" indent="0">
              <a:buNone/>
              <a:defRPr sz="1400"/>
            </a:lvl1pPr>
            <a:lvl2pPr marL="457186" indent="0">
              <a:buNone/>
              <a:defRPr sz="1200"/>
            </a:lvl2pPr>
            <a:lvl3pPr marL="914371" indent="0">
              <a:buNone/>
              <a:defRPr sz="1000"/>
            </a:lvl3pPr>
            <a:lvl4pPr marL="1371557" indent="0">
              <a:buNone/>
              <a:defRPr sz="900"/>
            </a:lvl4pPr>
            <a:lvl5pPr marL="1828743" indent="0">
              <a:buNone/>
              <a:defRPr sz="900"/>
            </a:lvl5pPr>
            <a:lvl6pPr marL="2285929" indent="0">
              <a:buNone/>
              <a:defRPr sz="900"/>
            </a:lvl6pPr>
            <a:lvl7pPr marL="2743115" indent="0">
              <a:buNone/>
              <a:defRPr sz="900"/>
            </a:lvl7pPr>
            <a:lvl8pPr marL="3200300" indent="0">
              <a:buNone/>
              <a:defRPr sz="900"/>
            </a:lvl8pPr>
            <a:lvl9pPr marL="3657486" indent="0">
              <a:buNone/>
              <a:defRPr sz="900"/>
            </a:lvl9pPr>
          </a:lstStyle>
          <a:p>
            <a:pPr lvl="0"/>
            <a:r>
              <a:rPr lang="en-US"/>
              <a:t>Click to edit Master text styles</a:t>
            </a:r>
          </a:p>
        </p:txBody>
      </p:sp>
    </p:spTree>
    <p:extLst>
      <p:ext uri="{BB962C8B-B14F-4D97-AF65-F5344CB8AC3E}">
        <p14:creationId xmlns:p14="http://schemas.microsoft.com/office/powerpoint/2010/main" val="3359778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50000" y="11342688"/>
            <a:ext cx="19438938" cy="1338262"/>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350000" y="1447800"/>
            <a:ext cx="19438938" cy="9721850"/>
          </a:xfrm>
          <a:prstGeom prst="rect">
            <a:avLst/>
          </a:prstGeom>
        </p:spPr>
        <p:txBody>
          <a:bodyPr/>
          <a:lstStyle>
            <a:lvl1pPr marL="0" indent="0">
              <a:buNone/>
              <a:defRPr sz="3200"/>
            </a:lvl1pPr>
            <a:lvl2pPr marL="457186" indent="0">
              <a:buNone/>
              <a:defRPr sz="2800"/>
            </a:lvl2pPr>
            <a:lvl3pPr marL="914371" indent="0">
              <a:buNone/>
              <a:defRPr sz="2400"/>
            </a:lvl3pPr>
            <a:lvl4pPr marL="1371557" indent="0">
              <a:buNone/>
              <a:defRPr sz="2000"/>
            </a:lvl4pPr>
            <a:lvl5pPr marL="1828743" indent="0">
              <a:buNone/>
              <a:defRPr sz="2000"/>
            </a:lvl5pPr>
            <a:lvl6pPr marL="2285929" indent="0">
              <a:buNone/>
              <a:defRPr sz="2000"/>
            </a:lvl6pPr>
            <a:lvl7pPr marL="2743115" indent="0">
              <a:buNone/>
              <a:defRPr sz="2000"/>
            </a:lvl7pPr>
            <a:lvl8pPr marL="3200300" indent="0">
              <a:buNone/>
              <a:defRPr sz="2000"/>
            </a:lvl8pPr>
            <a:lvl9pPr marL="3657486" indent="0">
              <a:buNone/>
              <a:defRPr sz="2000"/>
            </a:lvl9pPr>
          </a:lstStyle>
          <a:p>
            <a:pPr lvl="0"/>
            <a:endParaRPr lang="en-US" noProof="0"/>
          </a:p>
        </p:txBody>
      </p:sp>
      <p:sp>
        <p:nvSpPr>
          <p:cNvPr id="4" name="Text Placeholder 3"/>
          <p:cNvSpPr>
            <a:spLocks noGrp="1"/>
          </p:cNvSpPr>
          <p:nvPr>
            <p:ph type="body" sz="half" idx="2"/>
          </p:nvPr>
        </p:nvSpPr>
        <p:spPr>
          <a:xfrm>
            <a:off x="6350000" y="12680951"/>
            <a:ext cx="19438938" cy="1901825"/>
          </a:xfrm>
          <a:prstGeom prst="rect">
            <a:avLst/>
          </a:prstGeom>
        </p:spPr>
        <p:txBody>
          <a:bodyPr/>
          <a:lstStyle>
            <a:lvl1pPr marL="0" indent="0">
              <a:buNone/>
              <a:defRPr sz="1400"/>
            </a:lvl1pPr>
            <a:lvl2pPr marL="457186" indent="0">
              <a:buNone/>
              <a:defRPr sz="1200"/>
            </a:lvl2pPr>
            <a:lvl3pPr marL="914371" indent="0">
              <a:buNone/>
              <a:defRPr sz="1000"/>
            </a:lvl3pPr>
            <a:lvl4pPr marL="1371557" indent="0">
              <a:buNone/>
              <a:defRPr sz="900"/>
            </a:lvl4pPr>
            <a:lvl5pPr marL="1828743" indent="0">
              <a:buNone/>
              <a:defRPr sz="900"/>
            </a:lvl5pPr>
            <a:lvl6pPr marL="2285929" indent="0">
              <a:buNone/>
              <a:defRPr sz="900"/>
            </a:lvl6pPr>
            <a:lvl7pPr marL="2743115" indent="0">
              <a:buNone/>
              <a:defRPr sz="900"/>
            </a:lvl7pPr>
            <a:lvl8pPr marL="3200300" indent="0">
              <a:buNone/>
              <a:defRPr sz="900"/>
            </a:lvl8pPr>
            <a:lvl9pPr marL="3657486" indent="0">
              <a:buNone/>
              <a:defRPr sz="900"/>
            </a:lvl9pPr>
          </a:lstStyle>
          <a:p>
            <a:pPr lvl="0"/>
            <a:r>
              <a:rPr lang="en-US"/>
              <a:t>Click to edit Master text styles</a:t>
            </a:r>
          </a:p>
        </p:txBody>
      </p:sp>
    </p:spTree>
    <p:extLst>
      <p:ext uri="{BB962C8B-B14F-4D97-AF65-F5344CB8AC3E}">
        <p14:creationId xmlns:p14="http://schemas.microsoft.com/office/powerpoint/2010/main" val="2630993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megaprint.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hlinkClick r:id="rId13"/>
            <a:extLst>
              <a:ext uri="{FF2B5EF4-FFF2-40B4-BE49-F238E27FC236}">
                <a16:creationId xmlns:a16="http://schemas.microsoft.com/office/drawing/2014/main" id="{6BFFBEBF-6F96-4D73-87E7-3525B82575BF}"/>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r="38727"/>
          <a:stretch>
            <a:fillRect/>
          </a:stretch>
        </p:blipFill>
        <p:spPr bwMode="auto">
          <a:xfrm>
            <a:off x="26953446" y="15854963"/>
            <a:ext cx="3255359" cy="16719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1">
            <a:extLst>
              <a:ext uri="{FF2B5EF4-FFF2-40B4-BE49-F238E27FC236}">
                <a16:creationId xmlns:a16="http://schemas.microsoft.com/office/drawing/2014/main" id="{9C365D95-4213-4FDE-84BF-DFB5A2F65993}"/>
              </a:ext>
            </a:extLst>
          </p:cNvPr>
          <p:cNvSpPr txBox="1"/>
          <p:nvPr userDrawn="1"/>
        </p:nvSpPr>
        <p:spPr>
          <a:xfrm>
            <a:off x="30185945" y="15778126"/>
            <a:ext cx="1975669" cy="292388"/>
          </a:xfrm>
          <a:prstGeom prst="rect">
            <a:avLst/>
          </a:prstGeom>
          <a:noFill/>
        </p:spPr>
        <p:txBody>
          <a:bodyPr wrap="none" rtlCol="0">
            <a:spAutoFit/>
          </a:bodyPr>
          <a:lstStyle>
            <a:defPPr>
              <a:defRPr lang="en-US"/>
            </a:defPPr>
            <a:lvl1pPr algn="ctr" rtl="0" fontAlgn="base">
              <a:spcBef>
                <a:spcPct val="0"/>
              </a:spcBef>
              <a:spcAft>
                <a:spcPct val="0"/>
              </a:spcAft>
              <a:defRPr sz="8600" kern="1200">
                <a:solidFill>
                  <a:schemeClr val="tx1"/>
                </a:solidFill>
                <a:latin typeface="Arial" charset="0"/>
                <a:ea typeface="+mn-ea"/>
                <a:cs typeface="+mn-cs"/>
              </a:defRPr>
            </a:lvl1pPr>
            <a:lvl2pPr marL="457200" algn="ctr" rtl="0" fontAlgn="base">
              <a:spcBef>
                <a:spcPct val="0"/>
              </a:spcBef>
              <a:spcAft>
                <a:spcPct val="0"/>
              </a:spcAft>
              <a:defRPr sz="8600" kern="1200">
                <a:solidFill>
                  <a:schemeClr val="tx1"/>
                </a:solidFill>
                <a:latin typeface="Arial" charset="0"/>
                <a:ea typeface="+mn-ea"/>
                <a:cs typeface="+mn-cs"/>
              </a:defRPr>
            </a:lvl2pPr>
            <a:lvl3pPr marL="914400" algn="ctr" rtl="0" fontAlgn="base">
              <a:spcBef>
                <a:spcPct val="0"/>
              </a:spcBef>
              <a:spcAft>
                <a:spcPct val="0"/>
              </a:spcAft>
              <a:defRPr sz="8600" kern="1200">
                <a:solidFill>
                  <a:schemeClr val="tx1"/>
                </a:solidFill>
                <a:latin typeface="Arial" charset="0"/>
                <a:ea typeface="+mn-ea"/>
                <a:cs typeface="+mn-cs"/>
              </a:defRPr>
            </a:lvl3pPr>
            <a:lvl4pPr marL="1371600" algn="ctr" rtl="0" fontAlgn="base">
              <a:spcBef>
                <a:spcPct val="0"/>
              </a:spcBef>
              <a:spcAft>
                <a:spcPct val="0"/>
              </a:spcAft>
              <a:defRPr sz="8600" kern="1200">
                <a:solidFill>
                  <a:schemeClr val="tx1"/>
                </a:solidFill>
                <a:latin typeface="Arial" charset="0"/>
                <a:ea typeface="+mn-ea"/>
                <a:cs typeface="+mn-cs"/>
              </a:defRPr>
            </a:lvl4pPr>
            <a:lvl5pPr marL="1828800" algn="ctr" rtl="0" fontAlgn="base">
              <a:spcBef>
                <a:spcPct val="0"/>
              </a:spcBef>
              <a:spcAft>
                <a:spcPct val="0"/>
              </a:spcAft>
              <a:defRPr sz="8600" kern="1200">
                <a:solidFill>
                  <a:schemeClr val="tx1"/>
                </a:solidFill>
                <a:latin typeface="Arial" charset="0"/>
                <a:ea typeface="+mn-ea"/>
                <a:cs typeface="+mn-cs"/>
              </a:defRPr>
            </a:lvl5pPr>
            <a:lvl6pPr marL="2286000" algn="l" defTabSz="914400" rtl="0" eaLnBrk="1" latinLnBrk="0" hangingPunct="1">
              <a:defRPr sz="8600" kern="1200">
                <a:solidFill>
                  <a:schemeClr val="tx1"/>
                </a:solidFill>
                <a:latin typeface="Arial" charset="0"/>
                <a:ea typeface="+mn-ea"/>
                <a:cs typeface="+mn-cs"/>
              </a:defRPr>
            </a:lvl6pPr>
            <a:lvl7pPr marL="2743200" algn="l" defTabSz="914400" rtl="0" eaLnBrk="1" latinLnBrk="0" hangingPunct="1">
              <a:defRPr sz="8600" kern="1200">
                <a:solidFill>
                  <a:schemeClr val="tx1"/>
                </a:solidFill>
                <a:latin typeface="Arial" charset="0"/>
                <a:ea typeface="+mn-ea"/>
                <a:cs typeface="+mn-cs"/>
              </a:defRPr>
            </a:lvl7pPr>
            <a:lvl8pPr marL="3200400" algn="l" defTabSz="914400" rtl="0" eaLnBrk="1" latinLnBrk="0" hangingPunct="1">
              <a:defRPr sz="8600" kern="1200">
                <a:solidFill>
                  <a:schemeClr val="tx1"/>
                </a:solidFill>
                <a:latin typeface="Arial" charset="0"/>
                <a:ea typeface="+mn-ea"/>
                <a:cs typeface="+mn-cs"/>
              </a:defRPr>
            </a:lvl8pPr>
            <a:lvl9pPr marL="3657600" algn="l" defTabSz="914400" rtl="0" eaLnBrk="1" latinLnBrk="0" hangingPunct="1">
              <a:defRPr sz="8600" kern="1200">
                <a:solidFill>
                  <a:schemeClr val="tx1"/>
                </a:solidFill>
                <a:latin typeface="Arial" charset="0"/>
                <a:ea typeface="+mn-ea"/>
                <a:cs typeface="+mn-cs"/>
              </a:defRPr>
            </a:lvl9pPr>
          </a:lstStyle>
          <a:p>
            <a:r>
              <a:rPr lang="en-US" sz="1300" dirty="0">
                <a:solidFill>
                  <a:schemeClr val="bg1"/>
                </a:solidFill>
              </a:rPr>
              <a:t>www.postersession.com</a:t>
            </a:r>
          </a:p>
        </p:txBody>
      </p:sp>
      <p:sp>
        <p:nvSpPr>
          <p:cNvPr id="6" name="TextBox 1">
            <a:extLst>
              <a:ext uri="{FF2B5EF4-FFF2-40B4-BE49-F238E27FC236}">
                <a16:creationId xmlns:a16="http://schemas.microsoft.com/office/drawing/2014/main" id="{C7E6A034-93E0-421C-ACA5-B28573E1673A}"/>
              </a:ext>
            </a:extLst>
          </p:cNvPr>
          <p:cNvSpPr txBox="1"/>
          <p:nvPr userDrawn="1"/>
        </p:nvSpPr>
        <p:spPr>
          <a:xfrm>
            <a:off x="0" y="16079960"/>
            <a:ext cx="461986" cy="123111"/>
          </a:xfrm>
          <a:prstGeom prst="rect">
            <a:avLst/>
          </a:prstGeom>
          <a:noFill/>
        </p:spPr>
        <p:txBody>
          <a:bodyPr wrap="none" rtlCol="0">
            <a:spAutoFit/>
          </a:bodyPr>
          <a:lstStyle>
            <a:defPPr>
              <a:defRPr lang="en-US"/>
            </a:defPPr>
            <a:lvl1pPr algn="ctr" rtl="0" fontAlgn="base">
              <a:spcBef>
                <a:spcPct val="0"/>
              </a:spcBef>
              <a:spcAft>
                <a:spcPct val="0"/>
              </a:spcAft>
              <a:defRPr sz="8600" kern="1200">
                <a:solidFill>
                  <a:schemeClr val="tx1"/>
                </a:solidFill>
                <a:latin typeface="Arial" charset="0"/>
                <a:ea typeface="+mn-ea"/>
                <a:cs typeface="+mn-cs"/>
              </a:defRPr>
            </a:lvl1pPr>
            <a:lvl2pPr marL="457200" algn="ctr" rtl="0" fontAlgn="base">
              <a:spcBef>
                <a:spcPct val="0"/>
              </a:spcBef>
              <a:spcAft>
                <a:spcPct val="0"/>
              </a:spcAft>
              <a:defRPr sz="8600" kern="1200">
                <a:solidFill>
                  <a:schemeClr val="tx1"/>
                </a:solidFill>
                <a:latin typeface="Arial" charset="0"/>
                <a:ea typeface="+mn-ea"/>
                <a:cs typeface="+mn-cs"/>
              </a:defRPr>
            </a:lvl2pPr>
            <a:lvl3pPr marL="914400" algn="ctr" rtl="0" fontAlgn="base">
              <a:spcBef>
                <a:spcPct val="0"/>
              </a:spcBef>
              <a:spcAft>
                <a:spcPct val="0"/>
              </a:spcAft>
              <a:defRPr sz="8600" kern="1200">
                <a:solidFill>
                  <a:schemeClr val="tx1"/>
                </a:solidFill>
                <a:latin typeface="Arial" charset="0"/>
                <a:ea typeface="+mn-ea"/>
                <a:cs typeface="+mn-cs"/>
              </a:defRPr>
            </a:lvl3pPr>
            <a:lvl4pPr marL="1371600" algn="ctr" rtl="0" fontAlgn="base">
              <a:spcBef>
                <a:spcPct val="0"/>
              </a:spcBef>
              <a:spcAft>
                <a:spcPct val="0"/>
              </a:spcAft>
              <a:defRPr sz="8600" kern="1200">
                <a:solidFill>
                  <a:schemeClr val="tx1"/>
                </a:solidFill>
                <a:latin typeface="Arial" charset="0"/>
                <a:ea typeface="+mn-ea"/>
                <a:cs typeface="+mn-cs"/>
              </a:defRPr>
            </a:lvl4pPr>
            <a:lvl5pPr marL="1828800" algn="ctr" rtl="0" fontAlgn="base">
              <a:spcBef>
                <a:spcPct val="0"/>
              </a:spcBef>
              <a:spcAft>
                <a:spcPct val="0"/>
              </a:spcAft>
              <a:defRPr sz="8600" kern="1200">
                <a:solidFill>
                  <a:schemeClr val="tx1"/>
                </a:solidFill>
                <a:latin typeface="Arial" charset="0"/>
                <a:ea typeface="+mn-ea"/>
                <a:cs typeface="+mn-cs"/>
              </a:defRPr>
            </a:lvl5pPr>
            <a:lvl6pPr marL="2286000" algn="l" defTabSz="914400" rtl="0" eaLnBrk="1" latinLnBrk="0" hangingPunct="1">
              <a:defRPr sz="8600" kern="1200">
                <a:solidFill>
                  <a:schemeClr val="tx1"/>
                </a:solidFill>
                <a:latin typeface="Arial" charset="0"/>
                <a:ea typeface="+mn-ea"/>
                <a:cs typeface="+mn-cs"/>
              </a:defRPr>
            </a:lvl6pPr>
            <a:lvl7pPr marL="2743200" algn="l" defTabSz="914400" rtl="0" eaLnBrk="1" latinLnBrk="0" hangingPunct="1">
              <a:defRPr sz="8600" kern="1200">
                <a:solidFill>
                  <a:schemeClr val="tx1"/>
                </a:solidFill>
                <a:latin typeface="Arial" charset="0"/>
                <a:ea typeface="+mn-ea"/>
                <a:cs typeface="+mn-cs"/>
              </a:defRPr>
            </a:lvl7pPr>
            <a:lvl8pPr marL="3200400" algn="l" defTabSz="914400" rtl="0" eaLnBrk="1" latinLnBrk="0" hangingPunct="1">
              <a:defRPr sz="8600" kern="1200">
                <a:solidFill>
                  <a:schemeClr val="tx1"/>
                </a:solidFill>
                <a:latin typeface="Arial" charset="0"/>
                <a:ea typeface="+mn-ea"/>
                <a:cs typeface="+mn-cs"/>
              </a:defRPr>
            </a:lvl8pPr>
            <a:lvl9pPr marL="3657600" algn="l" defTabSz="914400" rtl="0" eaLnBrk="1" latinLnBrk="0" hangingPunct="1">
              <a:defRPr sz="8600" kern="1200">
                <a:solidFill>
                  <a:schemeClr val="tx1"/>
                </a:solidFill>
                <a:latin typeface="Arial" charset="0"/>
                <a:ea typeface="+mn-ea"/>
                <a:cs typeface="+mn-cs"/>
              </a:defRPr>
            </a:lvl9pPr>
          </a:lstStyle>
          <a:p>
            <a:r>
              <a:rPr lang="en-US" sz="200" dirty="0">
                <a:solidFill>
                  <a:srgbClr val="003064"/>
                </a:solidFill>
              </a:rPr>
              <a:t>www.postersession.com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46234" rtl="0" eaLnBrk="0" fontAlgn="base" hangingPunct="0">
        <a:spcBef>
          <a:spcPct val="0"/>
        </a:spcBef>
        <a:spcAft>
          <a:spcPct val="0"/>
        </a:spcAft>
        <a:defRPr sz="10299">
          <a:solidFill>
            <a:schemeClr val="tx2"/>
          </a:solidFill>
          <a:latin typeface="+mj-lt"/>
          <a:ea typeface="+mj-ea"/>
          <a:cs typeface="+mj-cs"/>
        </a:defRPr>
      </a:lvl1pPr>
      <a:lvl2pPr algn="ctr" defTabSz="2146234" rtl="0" eaLnBrk="0" fontAlgn="base" hangingPunct="0">
        <a:spcBef>
          <a:spcPct val="0"/>
        </a:spcBef>
        <a:spcAft>
          <a:spcPct val="0"/>
        </a:spcAft>
        <a:defRPr sz="10299">
          <a:solidFill>
            <a:schemeClr val="tx2"/>
          </a:solidFill>
          <a:latin typeface="Arial" charset="0"/>
        </a:defRPr>
      </a:lvl2pPr>
      <a:lvl3pPr algn="ctr" defTabSz="2146234" rtl="0" eaLnBrk="0" fontAlgn="base" hangingPunct="0">
        <a:spcBef>
          <a:spcPct val="0"/>
        </a:spcBef>
        <a:spcAft>
          <a:spcPct val="0"/>
        </a:spcAft>
        <a:defRPr sz="10299">
          <a:solidFill>
            <a:schemeClr val="tx2"/>
          </a:solidFill>
          <a:latin typeface="Arial" charset="0"/>
        </a:defRPr>
      </a:lvl3pPr>
      <a:lvl4pPr algn="ctr" defTabSz="2146234" rtl="0" eaLnBrk="0" fontAlgn="base" hangingPunct="0">
        <a:spcBef>
          <a:spcPct val="0"/>
        </a:spcBef>
        <a:spcAft>
          <a:spcPct val="0"/>
        </a:spcAft>
        <a:defRPr sz="10299">
          <a:solidFill>
            <a:schemeClr val="tx2"/>
          </a:solidFill>
          <a:latin typeface="Arial" charset="0"/>
        </a:defRPr>
      </a:lvl4pPr>
      <a:lvl5pPr algn="ctr" defTabSz="2146234" rtl="0" eaLnBrk="0" fontAlgn="base" hangingPunct="0">
        <a:spcBef>
          <a:spcPct val="0"/>
        </a:spcBef>
        <a:spcAft>
          <a:spcPct val="0"/>
        </a:spcAft>
        <a:defRPr sz="10299">
          <a:solidFill>
            <a:schemeClr val="tx2"/>
          </a:solidFill>
          <a:latin typeface="Arial" charset="0"/>
        </a:defRPr>
      </a:lvl5pPr>
      <a:lvl6pPr marL="457186" algn="ctr" defTabSz="2146234" rtl="0" fontAlgn="base">
        <a:spcBef>
          <a:spcPct val="0"/>
        </a:spcBef>
        <a:spcAft>
          <a:spcPct val="0"/>
        </a:spcAft>
        <a:defRPr sz="10299">
          <a:solidFill>
            <a:schemeClr val="tx2"/>
          </a:solidFill>
          <a:latin typeface="Arial" charset="0"/>
        </a:defRPr>
      </a:lvl6pPr>
      <a:lvl7pPr marL="914371" algn="ctr" defTabSz="2146234" rtl="0" fontAlgn="base">
        <a:spcBef>
          <a:spcPct val="0"/>
        </a:spcBef>
        <a:spcAft>
          <a:spcPct val="0"/>
        </a:spcAft>
        <a:defRPr sz="10299">
          <a:solidFill>
            <a:schemeClr val="tx2"/>
          </a:solidFill>
          <a:latin typeface="Arial" charset="0"/>
        </a:defRPr>
      </a:lvl7pPr>
      <a:lvl8pPr marL="1371557" algn="ctr" defTabSz="2146234" rtl="0" fontAlgn="base">
        <a:spcBef>
          <a:spcPct val="0"/>
        </a:spcBef>
        <a:spcAft>
          <a:spcPct val="0"/>
        </a:spcAft>
        <a:defRPr sz="10299">
          <a:solidFill>
            <a:schemeClr val="tx2"/>
          </a:solidFill>
          <a:latin typeface="Arial" charset="0"/>
        </a:defRPr>
      </a:lvl8pPr>
      <a:lvl9pPr marL="1828743" algn="ctr" defTabSz="2146234" rtl="0" fontAlgn="base">
        <a:spcBef>
          <a:spcPct val="0"/>
        </a:spcBef>
        <a:spcAft>
          <a:spcPct val="0"/>
        </a:spcAft>
        <a:defRPr sz="10299">
          <a:solidFill>
            <a:schemeClr val="tx2"/>
          </a:solidFill>
          <a:latin typeface="Arial" charset="0"/>
        </a:defRPr>
      </a:lvl9pPr>
    </p:titleStyle>
    <p:bodyStyle>
      <a:lvl1pPr marL="804838" indent="-804838" algn="l" defTabSz="2146234" rtl="0" eaLnBrk="0" fontAlgn="base" hangingPunct="0">
        <a:spcBef>
          <a:spcPct val="20000"/>
        </a:spcBef>
        <a:spcAft>
          <a:spcPct val="0"/>
        </a:spcAft>
        <a:buChar char="•"/>
        <a:defRPr sz="7500">
          <a:solidFill>
            <a:schemeClr val="tx1"/>
          </a:solidFill>
          <a:latin typeface="+mn-lt"/>
          <a:ea typeface="+mn-ea"/>
          <a:cs typeface="+mn-cs"/>
        </a:defRPr>
      </a:lvl1pPr>
      <a:lvl2pPr marL="1743021" indent="-671492" algn="l" defTabSz="2146234" rtl="0" eaLnBrk="0" fontAlgn="base" hangingPunct="0">
        <a:spcBef>
          <a:spcPct val="20000"/>
        </a:spcBef>
        <a:spcAft>
          <a:spcPct val="0"/>
        </a:spcAft>
        <a:buChar char="–"/>
        <a:defRPr sz="6500">
          <a:solidFill>
            <a:schemeClr val="tx1"/>
          </a:solidFill>
          <a:latin typeface="+mn-lt"/>
        </a:defRPr>
      </a:lvl2pPr>
      <a:lvl3pPr marL="2682792" indent="-536558" algn="l" defTabSz="2146234" rtl="0" eaLnBrk="0" fontAlgn="base" hangingPunct="0">
        <a:spcBef>
          <a:spcPct val="20000"/>
        </a:spcBef>
        <a:spcAft>
          <a:spcPct val="0"/>
        </a:spcAft>
        <a:buChar char="•"/>
        <a:defRPr sz="5600">
          <a:solidFill>
            <a:schemeClr val="tx1"/>
          </a:solidFill>
          <a:latin typeface="+mn-lt"/>
        </a:defRPr>
      </a:lvl3pPr>
      <a:lvl4pPr marL="3754322" indent="-534972" algn="l" defTabSz="2146234" rtl="0" eaLnBrk="0" fontAlgn="base" hangingPunct="0">
        <a:spcBef>
          <a:spcPct val="20000"/>
        </a:spcBef>
        <a:spcAft>
          <a:spcPct val="0"/>
        </a:spcAft>
        <a:buChar char="–"/>
        <a:defRPr sz="4700">
          <a:solidFill>
            <a:schemeClr val="tx1"/>
          </a:solidFill>
          <a:latin typeface="+mn-lt"/>
        </a:defRPr>
      </a:lvl4pPr>
      <a:lvl5pPr marL="4827438" indent="-536558" algn="l" defTabSz="2146234" rtl="0" eaLnBrk="0" fontAlgn="base" hangingPunct="0">
        <a:spcBef>
          <a:spcPct val="20000"/>
        </a:spcBef>
        <a:spcAft>
          <a:spcPct val="0"/>
        </a:spcAft>
        <a:buChar char="»"/>
        <a:defRPr sz="4700">
          <a:solidFill>
            <a:schemeClr val="tx1"/>
          </a:solidFill>
          <a:latin typeface="+mn-lt"/>
        </a:defRPr>
      </a:lvl5pPr>
      <a:lvl6pPr marL="5284623" indent="-536558" algn="l" defTabSz="2146234" rtl="0" fontAlgn="base">
        <a:spcBef>
          <a:spcPct val="20000"/>
        </a:spcBef>
        <a:spcAft>
          <a:spcPct val="0"/>
        </a:spcAft>
        <a:buChar char="»"/>
        <a:defRPr sz="4700">
          <a:solidFill>
            <a:schemeClr val="tx1"/>
          </a:solidFill>
          <a:latin typeface="+mn-lt"/>
        </a:defRPr>
      </a:lvl6pPr>
      <a:lvl7pPr marL="5741809" indent="-536558" algn="l" defTabSz="2146234" rtl="0" fontAlgn="base">
        <a:spcBef>
          <a:spcPct val="20000"/>
        </a:spcBef>
        <a:spcAft>
          <a:spcPct val="0"/>
        </a:spcAft>
        <a:buChar char="»"/>
        <a:defRPr sz="4700">
          <a:solidFill>
            <a:schemeClr val="tx1"/>
          </a:solidFill>
          <a:latin typeface="+mn-lt"/>
        </a:defRPr>
      </a:lvl7pPr>
      <a:lvl8pPr marL="6198995" indent="-536558" algn="l" defTabSz="2146234" rtl="0" fontAlgn="base">
        <a:spcBef>
          <a:spcPct val="20000"/>
        </a:spcBef>
        <a:spcAft>
          <a:spcPct val="0"/>
        </a:spcAft>
        <a:buChar char="»"/>
        <a:defRPr sz="4700">
          <a:solidFill>
            <a:schemeClr val="tx1"/>
          </a:solidFill>
          <a:latin typeface="+mn-lt"/>
        </a:defRPr>
      </a:lvl8pPr>
      <a:lvl9pPr marL="6656181" indent="-536558" algn="l" defTabSz="2146234" rtl="0" fontAlgn="base">
        <a:spcBef>
          <a:spcPct val="20000"/>
        </a:spcBef>
        <a:spcAft>
          <a:spcPct val="0"/>
        </a:spcAft>
        <a:buChar char="»"/>
        <a:defRPr sz="4700">
          <a:solidFill>
            <a:schemeClr val="tx1"/>
          </a:solidFill>
          <a:latin typeface="+mn-lt"/>
        </a:defRPr>
      </a:lvl9pPr>
    </p:bodyStyle>
    <p:otherStyle>
      <a:defPPr>
        <a:defRPr lang="en-US"/>
      </a:defPPr>
      <a:lvl1pPr marL="0" algn="l" defTabSz="914371" rtl="0" eaLnBrk="1" latinLnBrk="0" hangingPunct="1">
        <a:defRPr sz="1800" kern="1200">
          <a:solidFill>
            <a:schemeClr val="tx1"/>
          </a:solidFill>
          <a:latin typeface="+mn-lt"/>
          <a:ea typeface="+mn-ea"/>
          <a:cs typeface="+mn-cs"/>
        </a:defRPr>
      </a:lvl1pPr>
      <a:lvl2pPr marL="457186" algn="l" defTabSz="914371" rtl="0" eaLnBrk="1" latinLnBrk="0" hangingPunct="1">
        <a:defRPr sz="1800" kern="1200">
          <a:solidFill>
            <a:schemeClr val="tx1"/>
          </a:solidFill>
          <a:latin typeface="+mn-lt"/>
          <a:ea typeface="+mn-ea"/>
          <a:cs typeface="+mn-cs"/>
        </a:defRPr>
      </a:lvl2pPr>
      <a:lvl3pPr marL="914371" algn="l" defTabSz="914371" rtl="0" eaLnBrk="1" latinLnBrk="0" hangingPunct="1">
        <a:defRPr sz="1800" kern="1200">
          <a:solidFill>
            <a:schemeClr val="tx1"/>
          </a:solidFill>
          <a:latin typeface="+mn-lt"/>
          <a:ea typeface="+mn-ea"/>
          <a:cs typeface="+mn-cs"/>
        </a:defRPr>
      </a:lvl3pPr>
      <a:lvl4pPr marL="1371557" algn="l" defTabSz="914371" rtl="0" eaLnBrk="1" latinLnBrk="0" hangingPunct="1">
        <a:defRPr sz="1800" kern="1200">
          <a:solidFill>
            <a:schemeClr val="tx1"/>
          </a:solidFill>
          <a:latin typeface="+mn-lt"/>
          <a:ea typeface="+mn-ea"/>
          <a:cs typeface="+mn-cs"/>
        </a:defRPr>
      </a:lvl4pPr>
      <a:lvl5pPr marL="1828743" algn="l" defTabSz="914371" rtl="0" eaLnBrk="1" latinLnBrk="0" hangingPunct="1">
        <a:defRPr sz="1800" kern="1200">
          <a:solidFill>
            <a:schemeClr val="tx1"/>
          </a:solidFill>
          <a:latin typeface="+mn-lt"/>
          <a:ea typeface="+mn-ea"/>
          <a:cs typeface="+mn-cs"/>
        </a:defRPr>
      </a:lvl5pPr>
      <a:lvl6pPr marL="2285929" algn="l" defTabSz="914371" rtl="0" eaLnBrk="1" latinLnBrk="0" hangingPunct="1">
        <a:defRPr sz="1800" kern="1200">
          <a:solidFill>
            <a:schemeClr val="tx1"/>
          </a:solidFill>
          <a:latin typeface="+mn-lt"/>
          <a:ea typeface="+mn-ea"/>
          <a:cs typeface="+mn-cs"/>
        </a:defRPr>
      </a:lvl6pPr>
      <a:lvl7pPr marL="2743115" algn="l" defTabSz="914371" rtl="0" eaLnBrk="1" latinLnBrk="0" hangingPunct="1">
        <a:defRPr sz="1800" kern="1200">
          <a:solidFill>
            <a:schemeClr val="tx1"/>
          </a:solidFill>
          <a:latin typeface="+mn-lt"/>
          <a:ea typeface="+mn-ea"/>
          <a:cs typeface="+mn-cs"/>
        </a:defRPr>
      </a:lvl7pPr>
      <a:lvl8pPr marL="3200300" algn="l" defTabSz="914371" rtl="0" eaLnBrk="1" latinLnBrk="0" hangingPunct="1">
        <a:defRPr sz="1800" kern="1200">
          <a:solidFill>
            <a:schemeClr val="tx1"/>
          </a:solidFill>
          <a:latin typeface="+mn-lt"/>
          <a:ea typeface="+mn-ea"/>
          <a:cs typeface="+mn-cs"/>
        </a:defRPr>
      </a:lvl8pPr>
      <a:lvl9pPr marL="3657486" algn="l" defTabSz="91437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064"/>
            </a:gs>
            <a:gs pos="50000">
              <a:schemeClr val="bg1"/>
            </a:gs>
            <a:gs pos="100000">
              <a:srgbClr val="003064"/>
            </a:gs>
          </a:gsLst>
          <a:lin ang="5400000" scaled="1"/>
        </a:gradFill>
        <a:effectLst/>
      </p:bgPr>
    </p:bg>
    <p:spTree>
      <p:nvGrpSpPr>
        <p:cNvPr id="1" name=""/>
        <p:cNvGrpSpPr/>
        <p:nvPr/>
      </p:nvGrpSpPr>
      <p:grpSpPr>
        <a:xfrm>
          <a:off x="0" y="0"/>
          <a:ext cx="0" cy="0"/>
          <a:chOff x="0" y="0"/>
          <a:chExt cx="0" cy="0"/>
        </a:xfrm>
      </p:grpSpPr>
      <p:sp>
        <p:nvSpPr>
          <p:cNvPr id="2050" name="AutoShape 30"/>
          <p:cNvSpPr>
            <a:spLocks noChangeArrowheads="1"/>
          </p:cNvSpPr>
          <p:nvPr/>
        </p:nvSpPr>
        <p:spPr bwMode="auto">
          <a:xfrm>
            <a:off x="24242713" y="3000375"/>
            <a:ext cx="7648575" cy="12790488"/>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chemeClr val="tx1"/>
                </a:solidFill>
                <a:latin typeface="Arial" charset="0"/>
              </a:defRPr>
            </a:lvl1pPr>
            <a:lvl2pPr marL="742950" indent="-285750" eaLnBrk="0" hangingPunct="0">
              <a:defRPr sz="4200">
                <a:solidFill>
                  <a:schemeClr val="tx1"/>
                </a:solidFill>
                <a:latin typeface="Arial" charset="0"/>
              </a:defRPr>
            </a:lvl2pPr>
            <a:lvl3pPr marL="1143000" indent="-228600" eaLnBrk="0" hangingPunct="0">
              <a:defRPr sz="4200">
                <a:solidFill>
                  <a:schemeClr val="tx1"/>
                </a:solidFill>
                <a:latin typeface="Arial" charset="0"/>
              </a:defRPr>
            </a:lvl3pPr>
            <a:lvl4pPr marL="1600200" indent="-228600" eaLnBrk="0" hangingPunct="0">
              <a:defRPr sz="4200">
                <a:solidFill>
                  <a:schemeClr val="tx1"/>
                </a:solidFill>
                <a:latin typeface="Arial" charset="0"/>
              </a:defRPr>
            </a:lvl4pPr>
            <a:lvl5pPr marL="2057400" indent="-228600" eaLnBrk="0" hangingPunct="0">
              <a:defRPr sz="4200">
                <a:solidFill>
                  <a:schemeClr val="tx1"/>
                </a:solidFill>
                <a:latin typeface="Arial" charset="0"/>
              </a:defRPr>
            </a:lvl5pPr>
            <a:lvl6pPr marL="2514600" indent="-228600" algn="ctr" eaLnBrk="0" fontAlgn="base" hangingPunct="0">
              <a:spcBef>
                <a:spcPct val="0"/>
              </a:spcBef>
              <a:spcAft>
                <a:spcPct val="0"/>
              </a:spcAft>
              <a:defRPr sz="4200">
                <a:solidFill>
                  <a:schemeClr val="tx1"/>
                </a:solidFill>
                <a:latin typeface="Arial" charset="0"/>
              </a:defRPr>
            </a:lvl6pPr>
            <a:lvl7pPr marL="2971800" indent="-228600" algn="ctr" eaLnBrk="0" fontAlgn="base" hangingPunct="0">
              <a:spcBef>
                <a:spcPct val="0"/>
              </a:spcBef>
              <a:spcAft>
                <a:spcPct val="0"/>
              </a:spcAft>
              <a:defRPr sz="4200">
                <a:solidFill>
                  <a:schemeClr val="tx1"/>
                </a:solidFill>
                <a:latin typeface="Arial" charset="0"/>
              </a:defRPr>
            </a:lvl7pPr>
            <a:lvl8pPr marL="3429000" indent="-228600" algn="ctr" eaLnBrk="0" fontAlgn="base" hangingPunct="0">
              <a:spcBef>
                <a:spcPct val="0"/>
              </a:spcBef>
              <a:spcAft>
                <a:spcPct val="0"/>
              </a:spcAft>
              <a:defRPr sz="4200">
                <a:solidFill>
                  <a:schemeClr val="tx1"/>
                </a:solidFill>
                <a:latin typeface="Arial" charset="0"/>
              </a:defRPr>
            </a:lvl8pPr>
            <a:lvl9pPr marL="3886200" indent="-228600" algn="ctr" eaLnBrk="0" fontAlgn="base" hangingPunct="0">
              <a:spcBef>
                <a:spcPct val="0"/>
              </a:spcBef>
              <a:spcAft>
                <a:spcPct val="0"/>
              </a:spcAft>
              <a:defRPr sz="4200">
                <a:solidFill>
                  <a:schemeClr val="tx1"/>
                </a:solidFill>
                <a:latin typeface="Arial" charset="0"/>
              </a:defRPr>
            </a:lvl9pPr>
          </a:lstStyle>
          <a:p>
            <a:pPr eaLnBrk="1" hangingPunct="1"/>
            <a:endParaRPr lang="en-US" altLang="en-US"/>
          </a:p>
        </p:txBody>
      </p:sp>
      <p:sp>
        <p:nvSpPr>
          <p:cNvPr id="2051" name="AutoShape 29"/>
          <p:cNvSpPr>
            <a:spLocks noChangeArrowheads="1"/>
          </p:cNvSpPr>
          <p:nvPr/>
        </p:nvSpPr>
        <p:spPr bwMode="auto">
          <a:xfrm>
            <a:off x="8380414" y="3000375"/>
            <a:ext cx="7650162" cy="12790488"/>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chemeClr val="tx1"/>
                </a:solidFill>
                <a:latin typeface="Arial" charset="0"/>
              </a:defRPr>
            </a:lvl1pPr>
            <a:lvl2pPr marL="742950" indent="-285750" eaLnBrk="0" hangingPunct="0">
              <a:defRPr sz="4200">
                <a:solidFill>
                  <a:schemeClr val="tx1"/>
                </a:solidFill>
                <a:latin typeface="Arial" charset="0"/>
              </a:defRPr>
            </a:lvl2pPr>
            <a:lvl3pPr marL="1143000" indent="-228600" eaLnBrk="0" hangingPunct="0">
              <a:defRPr sz="4200">
                <a:solidFill>
                  <a:schemeClr val="tx1"/>
                </a:solidFill>
                <a:latin typeface="Arial" charset="0"/>
              </a:defRPr>
            </a:lvl3pPr>
            <a:lvl4pPr marL="1600200" indent="-228600" eaLnBrk="0" hangingPunct="0">
              <a:defRPr sz="4200">
                <a:solidFill>
                  <a:schemeClr val="tx1"/>
                </a:solidFill>
                <a:latin typeface="Arial" charset="0"/>
              </a:defRPr>
            </a:lvl4pPr>
            <a:lvl5pPr marL="2057400" indent="-228600" eaLnBrk="0" hangingPunct="0">
              <a:defRPr sz="4200">
                <a:solidFill>
                  <a:schemeClr val="tx1"/>
                </a:solidFill>
                <a:latin typeface="Arial" charset="0"/>
              </a:defRPr>
            </a:lvl5pPr>
            <a:lvl6pPr marL="2514600" indent="-228600" algn="ctr" eaLnBrk="0" fontAlgn="base" hangingPunct="0">
              <a:spcBef>
                <a:spcPct val="0"/>
              </a:spcBef>
              <a:spcAft>
                <a:spcPct val="0"/>
              </a:spcAft>
              <a:defRPr sz="4200">
                <a:solidFill>
                  <a:schemeClr val="tx1"/>
                </a:solidFill>
                <a:latin typeface="Arial" charset="0"/>
              </a:defRPr>
            </a:lvl6pPr>
            <a:lvl7pPr marL="2971800" indent="-228600" algn="ctr" eaLnBrk="0" fontAlgn="base" hangingPunct="0">
              <a:spcBef>
                <a:spcPct val="0"/>
              </a:spcBef>
              <a:spcAft>
                <a:spcPct val="0"/>
              </a:spcAft>
              <a:defRPr sz="4200">
                <a:solidFill>
                  <a:schemeClr val="tx1"/>
                </a:solidFill>
                <a:latin typeface="Arial" charset="0"/>
              </a:defRPr>
            </a:lvl7pPr>
            <a:lvl8pPr marL="3429000" indent="-228600" algn="ctr" eaLnBrk="0" fontAlgn="base" hangingPunct="0">
              <a:spcBef>
                <a:spcPct val="0"/>
              </a:spcBef>
              <a:spcAft>
                <a:spcPct val="0"/>
              </a:spcAft>
              <a:defRPr sz="4200">
                <a:solidFill>
                  <a:schemeClr val="tx1"/>
                </a:solidFill>
                <a:latin typeface="Arial" charset="0"/>
              </a:defRPr>
            </a:lvl8pPr>
            <a:lvl9pPr marL="3886200" indent="-228600" algn="ctr" eaLnBrk="0" fontAlgn="base" hangingPunct="0">
              <a:spcBef>
                <a:spcPct val="0"/>
              </a:spcBef>
              <a:spcAft>
                <a:spcPct val="0"/>
              </a:spcAft>
              <a:defRPr sz="4200">
                <a:solidFill>
                  <a:schemeClr val="tx1"/>
                </a:solidFill>
                <a:latin typeface="Arial" charset="0"/>
              </a:defRPr>
            </a:lvl9pPr>
          </a:lstStyle>
          <a:p>
            <a:pPr eaLnBrk="1" hangingPunct="1"/>
            <a:endParaRPr lang="en-US" altLang="en-US"/>
          </a:p>
        </p:txBody>
      </p:sp>
      <p:sp>
        <p:nvSpPr>
          <p:cNvPr id="2052" name="AutoShape 31"/>
          <p:cNvSpPr>
            <a:spLocks noChangeArrowheads="1"/>
          </p:cNvSpPr>
          <p:nvPr/>
        </p:nvSpPr>
        <p:spPr bwMode="auto">
          <a:xfrm>
            <a:off x="16311563" y="3000375"/>
            <a:ext cx="7648575" cy="12790488"/>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chemeClr val="tx1"/>
                </a:solidFill>
                <a:latin typeface="Arial" charset="0"/>
              </a:defRPr>
            </a:lvl1pPr>
            <a:lvl2pPr marL="742950" indent="-285750" eaLnBrk="0" hangingPunct="0">
              <a:defRPr sz="4200">
                <a:solidFill>
                  <a:schemeClr val="tx1"/>
                </a:solidFill>
                <a:latin typeface="Arial" charset="0"/>
              </a:defRPr>
            </a:lvl2pPr>
            <a:lvl3pPr marL="1143000" indent="-228600" eaLnBrk="0" hangingPunct="0">
              <a:defRPr sz="4200">
                <a:solidFill>
                  <a:schemeClr val="tx1"/>
                </a:solidFill>
                <a:latin typeface="Arial" charset="0"/>
              </a:defRPr>
            </a:lvl3pPr>
            <a:lvl4pPr marL="1600200" indent="-228600" eaLnBrk="0" hangingPunct="0">
              <a:defRPr sz="4200">
                <a:solidFill>
                  <a:schemeClr val="tx1"/>
                </a:solidFill>
                <a:latin typeface="Arial" charset="0"/>
              </a:defRPr>
            </a:lvl4pPr>
            <a:lvl5pPr marL="2057400" indent="-228600" eaLnBrk="0" hangingPunct="0">
              <a:defRPr sz="4200">
                <a:solidFill>
                  <a:schemeClr val="tx1"/>
                </a:solidFill>
                <a:latin typeface="Arial" charset="0"/>
              </a:defRPr>
            </a:lvl5pPr>
            <a:lvl6pPr marL="2514600" indent="-228600" algn="ctr" eaLnBrk="0" fontAlgn="base" hangingPunct="0">
              <a:spcBef>
                <a:spcPct val="0"/>
              </a:spcBef>
              <a:spcAft>
                <a:spcPct val="0"/>
              </a:spcAft>
              <a:defRPr sz="4200">
                <a:solidFill>
                  <a:schemeClr val="tx1"/>
                </a:solidFill>
                <a:latin typeface="Arial" charset="0"/>
              </a:defRPr>
            </a:lvl6pPr>
            <a:lvl7pPr marL="2971800" indent="-228600" algn="ctr" eaLnBrk="0" fontAlgn="base" hangingPunct="0">
              <a:spcBef>
                <a:spcPct val="0"/>
              </a:spcBef>
              <a:spcAft>
                <a:spcPct val="0"/>
              </a:spcAft>
              <a:defRPr sz="4200">
                <a:solidFill>
                  <a:schemeClr val="tx1"/>
                </a:solidFill>
                <a:latin typeface="Arial" charset="0"/>
              </a:defRPr>
            </a:lvl7pPr>
            <a:lvl8pPr marL="3429000" indent="-228600" algn="ctr" eaLnBrk="0" fontAlgn="base" hangingPunct="0">
              <a:spcBef>
                <a:spcPct val="0"/>
              </a:spcBef>
              <a:spcAft>
                <a:spcPct val="0"/>
              </a:spcAft>
              <a:defRPr sz="4200">
                <a:solidFill>
                  <a:schemeClr val="tx1"/>
                </a:solidFill>
                <a:latin typeface="Arial" charset="0"/>
              </a:defRPr>
            </a:lvl8pPr>
            <a:lvl9pPr marL="3886200" indent="-228600" algn="ctr" eaLnBrk="0" fontAlgn="base" hangingPunct="0">
              <a:spcBef>
                <a:spcPct val="0"/>
              </a:spcBef>
              <a:spcAft>
                <a:spcPct val="0"/>
              </a:spcAft>
              <a:defRPr sz="4200">
                <a:solidFill>
                  <a:schemeClr val="tx1"/>
                </a:solidFill>
                <a:latin typeface="Arial" charset="0"/>
              </a:defRPr>
            </a:lvl9pPr>
          </a:lstStyle>
          <a:p>
            <a:pPr eaLnBrk="1" hangingPunct="1"/>
            <a:endParaRPr lang="en-US" altLang="en-US"/>
          </a:p>
        </p:txBody>
      </p:sp>
      <p:sp>
        <p:nvSpPr>
          <p:cNvPr id="2053" name="AutoShape 4"/>
          <p:cNvSpPr>
            <a:spLocks noChangeArrowheads="1"/>
          </p:cNvSpPr>
          <p:nvPr/>
        </p:nvSpPr>
        <p:spPr bwMode="auto">
          <a:xfrm>
            <a:off x="444699" y="3000377"/>
            <a:ext cx="7650162" cy="12790487"/>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200">
                <a:solidFill>
                  <a:schemeClr val="tx1"/>
                </a:solidFill>
                <a:latin typeface="Arial" charset="0"/>
              </a:defRPr>
            </a:lvl1pPr>
            <a:lvl2pPr marL="742950" indent="-285750" eaLnBrk="0" hangingPunct="0">
              <a:defRPr sz="4200">
                <a:solidFill>
                  <a:schemeClr val="tx1"/>
                </a:solidFill>
                <a:latin typeface="Arial" charset="0"/>
              </a:defRPr>
            </a:lvl2pPr>
            <a:lvl3pPr marL="1143000" indent="-228600" eaLnBrk="0" hangingPunct="0">
              <a:defRPr sz="4200">
                <a:solidFill>
                  <a:schemeClr val="tx1"/>
                </a:solidFill>
                <a:latin typeface="Arial" charset="0"/>
              </a:defRPr>
            </a:lvl3pPr>
            <a:lvl4pPr marL="1600200" indent="-228600" eaLnBrk="0" hangingPunct="0">
              <a:defRPr sz="4200">
                <a:solidFill>
                  <a:schemeClr val="tx1"/>
                </a:solidFill>
                <a:latin typeface="Arial" charset="0"/>
              </a:defRPr>
            </a:lvl4pPr>
            <a:lvl5pPr marL="2057400" indent="-228600" eaLnBrk="0" hangingPunct="0">
              <a:defRPr sz="4200">
                <a:solidFill>
                  <a:schemeClr val="tx1"/>
                </a:solidFill>
                <a:latin typeface="Arial" charset="0"/>
              </a:defRPr>
            </a:lvl5pPr>
            <a:lvl6pPr marL="2514600" indent="-228600" algn="ctr" eaLnBrk="0" fontAlgn="base" hangingPunct="0">
              <a:spcBef>
                <a:spcPct val="0"/>
              </a:spcBef>
              <a:spcAft>
                <a:spcPct val="0"/>
              </a:spcAft>
              <a:defRPr sz="4200">
                <a:solidFill>
                  <a:schemeClr val="tx1"/>
                </a:solidFill>
                <a:latin typeface="Arial" charset="0"/>
              </a:defRPr>
            </a:lvl6pPr>
            <a:lvl7pPr marL="2971800" indent="-228600" algn="ctr" eaLnBrk="0" fontAlgn="base" hangingPunct="0">
              <a:spcBef>
                <a:spcPct val="0"/>
              </a:spcBef>
              <a:spcAft>
                <a:spcPct val="0"/>
              </a:spcAft>
              <a:defRPr sz="4200">
                <a:solidFill>
                  <a:schemeClr val="tx1"/>
                </a:solidFill>
                <a:latin typeface="Arial" charset="0"/>
              </a:defRPr>
            </a:lvl7pPr>
            <a:lvl8pPr marL="3429000" indent="-228600" algn="ctr" eaLnBrk="0" fontAlgn="base" hangingPunct="0">
              <a:spcBef>
                <a:spcPct val="0"/>
              </a:spcBef>
              <a:spcAft>
                <a:spcPct val="0"/>
              </a:spcAft>
              <a:defRPr sz="4200">
                <a:solidFill>
                  <a:schemeClr val="tx1"/>
                </a:solidFill>
                <a:latin typeface="Arial" charset="0"/>
              </a:defRPr>
            </a:lvl8pPr>
            <a:lvl9pPr marL="3886200" indent="-228600" algn="ctr" eaLnBrk="0" fontAlgn="base" hangingPunct="0">
              <a:spcBef>
                <a:spcPct val="0"/>
              </a:spcBef>
              <a:spcAft>
                <a:spcPct val="0"/>
              </a:spcAft>
              <a:defRPr sz="4200">
                <a:solidFill>
                  <a:schemeClr val="tx1"/>
                </a:solidFill>
                <a:latin typeface="Arial" charset="0"/>
              </a:defRPr>
            </a:lvl9pPr>
          </a:lstStyle>
          <a:p>
            <a:pPr eaLnBrk="1" hangingPunct="1"/>
            <a:endParaRPr lang="en-US" altLang="en-US"/>
          </a:p>
        </p:txBody>
      </p:sp>
      <p:sp>
        <p:nvSpPr>
          <p:cNvPr id="2054" name="Text Box 9"/>
          <p:cNvSpPr txBox="1">
            <a:spLocks noChangeArrowheads="1"/>
          </p:cNvSpPr>
          <p:nvPr/>
        </p:nvSpPr>
        <p:spPr bwMode="auto">
          <a:xfrm>
            <a:off x="619125" y="3962386"/>
            <a:ext cx="7218363" cy="323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705" tIns="22353" rIns="44705" bIns="22353">
            <a:spAutoFit/>
          </a:bodyPr>
          <a:lstStyle>
            <a:lvl1pPr defTabSz="2146300" eaLnBrk="0" hangingPunct="0">
              <a:defRPr sz="4200">
                <a:solidFill>
                  <a:schemeClr val="tx1"/>
                </a:solidFill>
                <a:latin typeface="Arial" charset="0"/>
              </a:defRPr>
            </a:lvl1pPr>
            <a:lvl2pPr marL="742950" indent="-285750" defTabSz="2146300" eaLnBrk="0" hangingPunct="0">
              <a:defRPr sz="4200">
                <a:solidFill>
                  <a:schemeClr val="tx1"/>
                </a:solidFill>
                <a:latin typeface="Arial" charset="0"/>
              </a:defRPr>
            </a:lvl2pPr>
            <a:lvl3pPr marL="1143000" indent="-228600" defTabSz="2146300" eaLnBrk="0" hangingPunct="0">
              <a:defRPr sz="4200">
                <a:solidFill>
                  <a:schemeClr val="tx1"/>
                </a:solidFill>
                <a:latin typeface="Arial" charset="0"/>
              </a:defRPr>
            </a:lvl3pPr>
            <a:lvl4pPr marL="1600200" indent="-228600" defTabSz="2146300" eaLnBrk="0" hangingPunct="0">
              <a:defRPr sz="4200">
                <a:solidFill>
                  <a:schemeClr val="tx1"/>
                </a:solidFill>
                <a:latin typeface="Arial" charset="0"/>
              </a:defRPr>
            </a:lvl4pPr>
            <a:lvl5pPr marL="2057400" indent="-228600" defTabSz="2146300" eaLnBrk="0" hangingPunct="0">
              <a:defRPr sz="4200">
                <a:solidFill>
                  <a:schemeClr val="tx1"/>
                </a:solidFill>
                <a:latin typeface="Arial" charset="0"/>
              </a:defRPr>
            </a:lvl5pPr>
            <a:lvl6pPr marL="2514600" indent="-228600" algn="ctr" defTabSz="2146300" eaLnBrk="0" fontAlgn="base" hangingPunct="0">
              <a:spcBef>
                <a:spcPct val="0"/>
              </a:spcBef>
              <a:spcAft>
                <a:spcPct val="0"/>
              </a:spcAft>
              <a:defRPr sz="4200">
                <a:solidFill>
                  <a:schemeClr val="tx1"/>
                </a:solidFill>
                <a:latin typeface="Arial" charset="0"/>
              </a:defRPr>
            </a:lvl6pPr>
            <a:lvl7pPr marL="2971800" indent="-228600" algn="ctr" defTabSz="2146300" eaLnBrk="0" fontAlgn="base" hangingPunct="0">
              <a:spcBef>
                <a:spcPct val="0"/>
              </a:spcBef>
              <a:spcAft>
                <a:spcPct val="0"/>
              </a:spcAft>
              <a:defRPr sz="4200">
                <a:solidFill>
                  <a:schemeClr val="tx1"/>
                </a:solidFill>
                <a:latin typeface="Arial" charset="0"/>
              </a:defRPr>
            </a:lvl7pPr>
            <a:lvl8pPr marL="3429000" indent="-228600" algn="ctr" defTabSz="2146300" eaLnBrk="0" fontAlgn="base" hangingPunct="0">
              <a:spcBef>
                <a:spcPct val="0"/>
              </a:spcBef>
              <a:spcAft>
                <a:spcPct val="0"/>
              </a:spcAft>
              <a:defRPr sz="4200">
                <a:solidFill>
                  <a:schemeClr val="tx1"/>
                </a:solidFill>
                <a:latin typeface="Arial" charset="0"/>
              </a:defRPr>
            </a:lvl8pPr>
            <a:lvl9pPr marL="3886200" indent="-228600" algn="ctr" defTabSz="2146300" eaLnBrk="0" fontAlgn="base" hangingPunct="0">
              <a:spcBef>
                <a:spcPct val="0"/>
              </a:spcBef>
              <a:spcAft>
                <a:spcPct val="0"/>
              </a:spcAft>
              <a:defRPr sz="4200">
                <a:solidFill>
                  <a:schemeClr val="tx1"/>
                </a:solidFill>
                <a:latin typeface="Arial" charset="0"/>
              </a:defRPr>
            </a:lvl9pPr>
          </a:lstStyle>
          <a:p>
            <a:pPr algn="just">
              <a:lnSpc>
                <a:spcPct val="95000"/>
              </a:lnSpc>
            </a:pPr>
            <a:r>
              <a:rPr lang="en-US" sz="1400" dirty="0">
                <a:latin typeface="+mn-lt"/>
              </a:rPr>
              <a:t>Obesity is a pandemic worldwide and is closely associated with multiple metabolic disturbances. Obesity is a heritable disorder. Although most forms of obesity are influenced by both genetic and environmental factors, monogenic obesity is a very rare type of obesity, which is caused by a mutation in a single gene and is usually not significantly affected by the environmental factors, resulting in severe obesity in early childhood. </a:t>
            </a:r>
          </a:p>
          <a:p>
            <a:pPr algn="just">
              <a:lnSpc>
                <a:spcPct val="95000"/>
              </a:lnSpc>
            </a:pPr>
            <a:r>
              <a:rPr lang="es-CO" sz="1400" dirty="0" err="1">
                <a:latin typeface="+mn-lt"/>
              </a:rPr>
              <a:t>Several</a:t>
            </a:r>
            <a:r>
              <a:rPr lang="es-CO" sz="1400" dirty="0">
                <a:latin typeface="+mn-lt"/>
              </a:rPr>
              <a:t> genes, </a:t>
            </a:r>
            <a:r>
              <a:rPr lang="es-CO" sz="1400" dirty="0" err="1">
                <a:latin typeface="+mn-lt"/>
              </a:rPr>
              <a:t>such</a:t>
            </a:r>
            <a:r>
              <a:rPr lang="es-CO" sz="1400" dirty="0">
                <a:latin typeface="+mn-lt"/>
              </a:rPr>
              <a:t> as </a:t>
            </a:r>
            <a:r>
              <a:rPr lang="es-CO" sz="1400" dirty="0" err="1">
                <a:latin typeface="+mn-lt"/>
              </a:rPr>
              <a:t>pro-opiomelanocortin</a:t>
            </a:r>
            <a:r>
              <a:rPr lang="es-CO" sz="1400" dirty="0">
                <a:latin typeface="+mn-lt"/>
              </a:rPr>
              <a:t> (POMC), </a:t>
            </a:r>
            <a:r>
              <a:rPr lang="es-CO" sz="1400" dirty="0" err="1">
                <a:latin typeface="+mn-lt"/>
              </a:rPr>
              <a:t>leptin</a:t>
            </a:r>
            <a:r>
              <a:rPr lang="es-CO" sz="1400" dirty="0">
                <a:latin typeface="+mn-lt"/>
              </a:rPr>
              <a:t> receptor (LEPR), </a:t>
            </a:r>
            <a:r>
              <a:rPr lang="es-CO" sz="1400" dirty="0" err="1">
                <a:latin typeface="+mn-lt"/>
              </a:rPr>
              <a:t>leptin</a:t>
            </a:r>
            <a:r>
              <a:rPr lang="es-CO" sz="1400" dirty="0">
                <a:latin typeface="+mn-lt"/>
              </a:rPr>
              <a:t> (LEP), </a:t>
            </a:r>
            <a:r>
              <a:rPr lang="es-CO" sz="1400" dirty="0" err="1">
                <a:latin typeface="+mn-lt"/>
              </a:rPr>
              <a:t>proconvertase</a:t>
            </a:r>
            <a:r>
              <a:rPr lang="es-CO" sz="1400" dirty="0">
                <a:latin typeface="+mn-lt"/>
              </a:rPr>
              <a:t> 1 </a:t>
            </a:r>
            <a:r>
              <a:rPr lang="es-CO" sz="1400" dirty="0" err="1">
                <a:latin typeface="+mn-lt"/>
              </a:rPr>
              <a:t>prohormone</a:t>
            </a:r>
            <a:r>
              <a:rPr lang="es-CO" sz="1400" dirty="0">
                <a:latin typeface="+mn-lt"/>
              </a:rPr>
              <a:t> </a:t>
            </a:r>
            <a:r>
              <a:rPr lang="es-CO" sz="1400" dirty="0" err="1">
                <a:latin typeface="+mn-lt"/>
              </a:rPr>
              <a:t>convertase</a:t>
            </a:r>
            <a:r>
              <a:rPr lang="es-CO" sz="1400" dirty="0">
                <a:latin typeface="+mn-lt"/>
              </a:rPr>
              <a:t> 1 (PCSK1), and </a:t>
            </a:r>
            <a:r>
              <a:rPr lang="es-CO" sz="1400" dirty="0" err="1">
                <a:latin typeface="+mn-lt"/>
              </a:rPr>
              <a:t>melanocortin</a:t>
            </a:r>
            <a:r>
              <a:rPr lang="es-CO" sz="1400" dirty="0">
                <a:latin typeface="+mn-lt"/>
              </a:rPr>
              <a:t> 4 receptor (MC4R), </a:t>
            </a:r>
            <a:r>
              <a:rPr lang="en-US" sz="1400" dirty="0">
                <a:latin typeface="+mn-lt"/>
              </a:rPr>
              <a:t>may have mutations that can lead to monogenic obesity, </a:t>
            </a:r>
            <a:r>
              <a:rPr lang="es-CO" sz="1400" dirty="0" err="1">
                <a:latin typeface="+mn-lt"/>
              </a:rPr>
              <a:t>together</a:t>
            </a:r>
            <a:r>
              <a:rPr lang="es-CO" sz="1400" dirty="0">
                <a:latin typeface="+mn-lt"/>
              </a:rPr>
              <a:t> </a:t>
            </a:r>
            <a:r>
              <a:rPr lang="es-CO" sz="1400" dirty="0" err="1">
                <a:latin typeface="+mn-lt"/>
              </a:rPr>
              <a:t>accounting</a:t>
            </a:r>
            <a:r>
              <a:rPr lang="es-CO" sz="1400" dirty="0">
                <a:latin typeface="+mn-lt"/>
              </a:rPr>
              <a:t> </a:t>
            </a:r>
            <a:r>
              <a:rPr lang="es-CO" sz="1400" dirty="0" err="1">
                <a:latin typeface="+mn-lt"/>
              </a:rPr>
              <a:t>for</a:t>
            </a:r>
            <a:r>
              <a:rPr lang="es-CO" sz="1400" dirty="0">
                <a:latin typeface="+mn-lt"/>
              </a:rPr>
              <a:t> 3–5% </a:t>
            </a:r>
            <a:r>
              <a:rPr lang="es-CO" sz="1400" dirty="0" err="1">
                <a:latin typeface="+mn-lt"/>
              </a:rPr>
              <a:t>of</a:t>
            </a:r>
            <a:r>
              <a:rPr lang="es-CO" sz="1400" dirty="0">
                <a:latin typeface="+mn-lt"/>
              </a:rPr>
              <a:t> non-</a:t>
            </a:r>
            <a:r>
              <a:rPr lang="es-CO" sz="1400" dirty="0" err="1">
                <a:latin typeface="+mn-lt"/>
              </a:rPr>
              <a:t>syndromic</a:t>
            </a:r>
            <a:r>
              <a:rPr lang="es-CO" sz="1400" dirty="0">
                <a:latin typeface="+mn-lt"/>
              </a:rPr>
              <a:t> cases. </a:t>
            </a:r>
          </a:p>
          <a:p>
            <a:pPr algn="just">
              <a:lnSpc>
                <a:spcPct val="95000"/>
              </a:lnSpc>
            </a:pPr>
            <a:r>
              <a:rPr lang="es-CO" sz="1400" dirty="0">
                <a:latin typeface="+mn-lt"/>
              </a:rPr>
              <a:t>In </a:t>
            </a:r>
            <a:r>
              <a:rPr lang="es-CO" sz="1400" dirty="0" err="1">
                <a:latin typeface="+mn-lt"/>
              </a:rPr>
              <a:t>this</a:t>
            </a:r>
            <a:r>
              <a:rPr lang="es-CO" sz="1400" dirty="0">
                <a:latin typeface="+mn-lt"/>
              </a:rPr>
              <a:t> </a:t>
            </a:r>
            <a:r>
              <a:rPr lang="es-CO" sz="1400" dirty="0" err="1">
                <a:latin typeface="+mn-lt"/>
              </a:rPr>
              <a:t>article</a:t>
            </a:r>
            <a:r>
              <a:rPr lang="es-CO" sz="1400" dirty="0">
                <a:latin typeface="+mn-lt"/>
              </a:rPr>
              <a:t>, </a:t>
            </a:r>
            <a:r>
              <a:rPr lang="es-CO" sz="1400" dirty="0" err="1">
                <a:latin typeface="+mn-lt"/>
              </a:rPr>
              <a:t>we</a:t>
            </a:r>
            <a:r>
              <a:rPr lang="es-CO" sz="1400" dirty="0">
                <a:latin typeface="+mn-lt"/>
              </a:rPr>
              <a:t> </a:t>
            </a:r>
            <a:r>
              <a:rPr lang="es-CO" sz="1400" dirty="0" err="1">
                <a:latin typeface="+mn-lt"/>
              </a:rPr>
              <a:t>report</a:t>
            </a:r>
            <a:r>
              <a:rPr lang="es-CO" sz="1400" dirty="0">
                <a:latin typeface="+mn-lt"/>
              </a:rPr>
              <a:t> a novel </a:t>
            </a:r>
            <a:r>
              <a:rPr lang="es-CO" sz="1400" dirty="0" err="1">
                <a:latin typeface="+mn-lt"/>
              </a:rPr>
              <a:t>homozygous</a:t>
            </a:r>
            <a:r>
              <a:rPr lang="es-CO" sz="1400" dirty="0">
                <a:latin typeface="+mn-lt"/>
              </a:rPr>
              <a:t> </a:t>
            </a:r>
            <a:r>
              <a:rPr lang="es-CO" sz="1400" dirty="0" err="1">
                <a:latin typeface="+mn-lt"/>
              </a:rPr>
              <a:t>missense</a:t>
            </a:r>
            <a:r>
              <a:rPr lang="es-CO" sz="1400" dirty="0">
                <a:latin typeface="+mn-lt"/>
              </a:rPr>
              <a:t> </a:t>
            </a:r>
            <a:r>
              <a:rPr lang="es-CO" sz="1400" dirty="0" err="1">
                <a:latin typeface="+mn-lt"/>
              </a:rPr>
              <a:t>mutation</a:t>
            </a:r>
            <a:r>
              <a:rPr lang="es-CO" sz="1400" dirty="0">
                <a:latin typeface="+mn-lt"/>
              </a:rPr>
              <a:t> [NM_002303.3], c.350G&gt;T [p.C117F] in LEP </a:t>
            </a:r>
            <a:r>
              <a:rPr lang="es-CO" sz="1400" dirty="0" err="1">
                <a:latin typeface="+mn-lt"/>
              </a:rPr>
              <a:t>associated</a:t>
            </a:r>
            <a:r>
              <a:rPr lang="es-CO" sz="1400" dirty="0">
                <a:latin typeface="+mn-lt"/>
              </a:rPr>
              <a:t> </a:t>
            </a:r>
            <a:r>
              <a:rPr lang="es-CO" sz="1400" dirty="0" err="1">
                <a:latin typeface="+mn-lt"/>
              </a:rPr>
              <a:t>with</a:t>
            </a:r>
            <a:r>
              <a:rPr lang="es-CO" sz="1400" dirty="0">
                <a:latin typeface="+mn-lt"/>
              </a:rPr>
              <a:t> </a:t>
            </a:r>
            <a:r>
              <a:rPr lang="es-CO" sz="1400" dirty="0" err="1">
                <a:latin typeface="+mn-lt"/>
              </a:rPr>
              <a:t>very</a:t>
            </a:r>
            <a:r>
              <a:rPr lang="es-CO" sz="1400" dirty="0">
                <a:latin typeface="+mn-lt"/>
              </a:rPr>
              <a:t> </a:t>
            </a:r>
            <a:r>
              <a:rPr lang="es-CO" sz="1400" dirty="0" err="1">
                <a:latin typeface="+mn-lt"/>
              </a:rPr>
              <a:t>low</a:t>
            </a:r>
            <a:r>
              <a:rPr lang="es-CO" sz="1400" dirty="0">
                <a:latin typeface="+mn-lt"/>
              </a:rPr>
              <a:t> </a:t>
            </a:r>
            <a:r>
              <a:rPr lang="es-CO" sz="1400" dirty="0" err="1">
                <a:latin typeface="+mn-lt"/>
              </a:rPr>
              <a:t>serum</a:t>
            </a:r>
            <a:r>
              <a:rPr lang="es-CO" sz="1400" dirty="0">
                <a:latin typeface="+mn-lt"/>
              </a:rPr>
              <a:t> </a:t>
            </a:r>
            <a:r>
              <a:rPr lang="es-CO" sz="1400" dirty="0" err="1">
                <a:latin typeface="+mn-lt"/>
              </a:rPr>
              <a:t>leptin</a:t>
            </a:r>
            <a:r>
              <a:rPr lang="es-CO" sz="1400" dirty="0">
                <a:latin typeface="+mn-lt"/>
              </a:rPr>
              <a:t> </a:t>
            </a:r>
            <a:r>
              <a:rPr lang="es-CO" sz="1400" dirty="0" err="1">
                <a:latin typeface="+mn-lt"/>
              </a:rPr>
              <a:t>concentrations</a:t>
            </a:r>
            <a:r>
              <a:rPr lang="es-CO" sz="1400" dirty="0">
                <a:latin typeface="+mn-lt"/>
              </a:rPr>
              <a:t>, </a:t>
            </a:r>
            <a:r>
              <a:rPr lang="es-CO" sz="1400" dirty="0" err="1">
                <a:latin typeface="+mn-lt"/>
              </a:rPr>
              <a:t>hyperphagia</a:t>
            </a:r>
            <a:r>
              <a:rPr lang="es-CO" sz="1400" dirty="0">
                <a:latin typeface="+mn-lt"/>
              </a:rPr>
              <a:t>, and </a:t>
            </a:r>
            <a:r>
              <a:rPr lang="es-CO" sz="1400" dirty="0" err="1">
                <a:latin typeface="+mn-lt"/>
              </a:rPr>
              <a:t>early-onset</a:t>
            </a:r>
            <a:r>
              <a:rPr lang="es-CO" sz="1400" dirty="0">
                <a:latin typeface="+mn-lt"/>
              </a:rPr>
              <a:t> </a:t>
            </a:r>
            <a:r>
              <a:rPr lang="es-CO" sz="1400" dirty="0" err="1">
                <a:latin typeface="+mn-lt"/>
              </a:rPr>
              <a:t>obesity</a:t>
            </a:r>
            <a:r>
              <a:rPr lang="es-CO" sz="1400" dirty="0">
                <a:latin typeface="+mn-lt"/>
              </a:rPr>
              <a:t> in </a:t>
            </a:r>
            <a:r>
              <a:rPr lang="es-CO" sz="1400" dirty="0" err="1">
                <a:latin typeface="+mn-lt"/>
              </a:rPr>
              <a:t>two</a:t>
            </a:r>
            <a:r>
              <a:rPr lang="es-CO" sz="1400" dirty="0">
                <a:latin typeface="+mn-lt"/>
              </a:rPr>
              <a:t> </a:t>
            </a:r>
            <a:r>
              <a:rPr lang="es-CO" sz="1400" dirty="0" err="1">
                <a:latin typeface="+mn-lt"/>
              </a:rPr>
              <a:t>severely</a:t>
            </a:r>
            <a:r>
              <a:rPr lang="es-CO" sz="1400" dirty="0">
                <a:latin typeface="+mn-lt"/>
              </a:rPr>
              <a:t> obese </a:t>
            </a:r>
            <a:r>
              <a:rPr lang="es-CO" sz="1400" dirty="0" err="1">
                <a:latin typeface="+mn-lt"/>
              </a:rPr>
              <a:t>sisters</a:t>
            </a:r>
            <a:r>
              <a:rPr lang="es-CO" sz="1400" dirty="0">
                <a:latin typeface="+mn-lt"/>
              </a:rPr>
              <a:t> </a:t>
            </a:r>
            <a:r>
              <a:rPr lang="es-CO" sz="1400" dirty="0" err="1">
                <a:latin typeface="+mn-lt"/>
              </a:rPr>
              <a:t>from</a:t>
            </a:r>
            <a:r>
              <a:rPr lang="es-CO" sz="1400" dirty="0">
                <a:latin typeface="+mn-lt"/>
              </a:rPr>
              <a:t> Colombia </a:t>
            </a:r>
            <a:r>
              <a:rPr lang="es-CO" sz="1400" dirty="0" err="1">
                <a:latin typeface="+mn-lt"/>
              </a:rPr>
              <a:t>born</a:t>
            </a:r>
            <a:r>
              <a:rPr lang="es-CO" sz="1400" dirty="0">
                <a:latin typeface="+mn-lt"/>
              </a:rPr>
              <a:t> </a:t>
            </a:r>
            <a:r>
              <a:rPr lang="es-CO" sz="1400" dirty="0" err="1">
                <a:latin typeface="+mn-lt"/>
              </a:rPr>
              <a:t>from</a:t>
            </a:r>
            <a:r>
              <a:rPr lang="es-CO" sz="1400" dirty="0">
                <a:latin typeface="+mn-lt"/>
              </a:rPr>
              <a:t> </a:t>
            </a:r>
            <a:r>
              <a:rPr lang="es-CO" sz="1400" dirty="0" err="1">
                <a:latin typeface="+mn-lt"/>
              </a:rPr>
              <a:t>consanguineous</a:t>
            </a:r>
            <a:r>
              <a:rPr lang="es-CO" sz="1400" dirty="0">
                <a:latin typeface="+mn-lt"/>
              </a:rPr>
              <a:t> </a:t>
            </a:r>
            <a:r>
              <a:rPr lang="es-CO" sz="1400" dirty="0" err="1">
                <a:latin typeface="+mn-lt"/>
              </a:rPr>
              <a:t>parents</a:t>
            </a:r>
            <a:r>
              <a:rPr lang="es-CO" sz="1400" dirty="0">
                <a:latin typeface="+mn-lt"/>
              </a:rPr>
              <a:t>.</a:t>
            </a:r>
            <a:endParaRPr lang="en-US" sz="1400" dirty="0">
              <a:latin typeface="+mn-lt"/>
            </a:endParaRPr>
          </a:p>
          <a:p>
            <a:pPr algn="just">
              <a:lnSpc>
                <a:spcPct val="95000"/>
              </a:lnSpc>
            </a:pPr>
            <a:endParaRPr lang="en-US" altLang="en-US" sz="3600" dirty="0">
              <a:latin typeface="+mn-lt"/>
            </a:endParaRPr>
          </a:p>
        </p:txBody>
      </p:sp>
      <p:sp>
        <p:nvSpPr>
          <p:cNvPr id="2055" name="Text Box 10"/>
          <p:cNvSpPr txBox="1">
            <a:spLocks noChangeArrowheads="1"/>
          </p:cNvSpPr>
          <p:nvPr/>
        </p:nvSpPr>
        <p:spPr bwMode="auto">
          <a:xfrm>
            <a:off x="8486829" y="12839342"/>
            <a:ext cx="7256462" cy="5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705" tIns="22353" rIns="44705" bIns="22353">
            <a:spAutoFit/>
          </a:bodyPr>
          <a:lstStyle>
            <a:lvl1pPr defTabSz="2146300" eaLnBrk="0" hangingPunct="0">
              <a:defRPr sz="4200">
                <a:solidFill>
                  <a:schemeClr val="tx1"/>
                </a:solidFill>
                <a:latin typeface="Arial" charset="0"/>
              </a:defRPr>
            </a:lvl1pPr>
            <a:lvl2pPr marL="742950" indent="-285750" defTabSz="2146300" eaLnBrk="0" hangingPunct="0">
              <a:defRPr sz="4200">
                <a:solidFill>
                  <a:schemeClr val="tx1"/>
                </a:solidFill>
                <a:latin typeface="Arial" charset="0"/>
              </a:defRPr>
            </a:lvl2pPr>
            <a:lvl3pPr marL="1143000" indent="-228600" defTabSz="2146300" eaLnBrk="0" hangingPunct="0">
              <a:defRPr sz="4200">
                <a:solidFill>
                  <a:schemeClr val="tx1"/>
                </a:solidFill>
                <a:latin typeface="Arial" charset="0"/>
              </a:defRPr>
            </a:lvl3pPr>
            <a:lvl4pPr marL="1600200" indent="-228600" defTabSz="2146300" eaLnBrk="0" hangingPunct="0">
              <a:defRPr sz="4200">
                <a:solidFill>
                  <a:schemeClr val="tx1"/>
                </a:solidFill>
                <a:latin typeface="Arial" charset="0"/>
              </a:defRPr>
            </a:lvl4pPr>
            <a:lvl5pPr marL="2057400" indent="-228600" defTabSz="2146300" eaLnBrk="0" hangingPunct="0">
              <a:defRPr sz="4200">
                <a:solidFill>
                  <a:schemeClr val="tx1"/>
                </a:solidFill>
                <a:latin typeface="Arial" charset="0"/>
              </a:defRPr>
            </a:lvl5pPr>
            <a:lvl6pPr marL="2514600" indent="-228600" algn="ctr" defTabSz="2146300" eaLnBrk="0" fontAlgn="base" hangingPunct="0">
              <a:spcBef>
                <a:spcPct val="0"/>
              </a:spcBef>
              <a:spcAft>
                <a:spcPct val="0"/>
              </a:spcAft>
              <a:defRPr sz="4200">
                <a:solidFill>
                  <a:schemeClr val="tx1"/>
                </a:solidFill>
                <a:latin typeface="Arial" charset="0"/>
              </a:defRPr>
            </a:lvl6pPr>
            <a:lvl7pPr marL="2971800" indent="-228600" algn="ctr" defTabSz="2146300" eaLnBrk="0" fontAlgn="base" hangingPunct="0">
              <a:spcBef>
                <a:spcPct val="0"/>
              </a:spcBef>
              <a:spcAft>
                <a:spcPct val="0"/>
              </a:spcAft>
              <a:defRPr sz="4200">
                <a:solidFill>
                  <a:schemeClr val="tx1"/>
                </a:solidFill>
                <a:latin typeface="Arial" charset="0"/>
              </a:defRPr>
            </a:lvl7pPr>
            <a:lvl8pPr marL="3429000" indent="-228600" algn="ctr" defTabSz="2146300" eaLnBrk="0" fontAlgn="base" hangingPunct="0">
              <a:spcBef>
                <a:spcPct val="0"/>
              </a:spcBef>
              <a:spcAft>
                <a:spcPct val="0"/>
              </a:spcAft>
              <a:defRPr sz="4200">
                <a:solidFill>
                  <a:schemeClr val="tx1"/>
                </a:solidFill>
                <a:latin typeface="Arial" charset="0"/>
              </a:defRPr>
            </a:lvl8pPr>
            <a:lvl9pPr marL="3886200" indent="-228600" algn="ctr" defTabSz="2146300" eaLnBrk="0" fontAlgn="base" hangingPunct="0">
              <a:spcBef>
                <a:spcPct val="0"/>
              </a:spcBef>
              <a:spcAft>
                <a:spcPct val="0"/>
              </a:spcAft>
              <a:defRPr sz="4200">
                <a:solidFill>
                  <a:schemeClr val="tx1"/>
                </a:solidFill>
                <a:latin typeface="Arial" charset="0"/>
              </a:defRPr>
            </a:lvl9pPr>
          </a:lstStyle>
          <a:p>
            <a:pPr eaLnBrk="1" hangingPunct="1">
              <a:spcBef>
                <a:spcPct val="50000"/>
              </a:spcBef>
            </a:pPr>
            <a:r>
              <a:rPr lang="en-US" altLang="en-US" sz="3400" b="1" dirty="0"/>
              <a:t>Results </a:t>
            </a:r>
          </a:p>
        </p:txBody>
      </p:sp>
      <p:sp>
        <p:nvSpPr>
          <p:cNvPr id="2056" name="Text Box 11"/>
          <p:cNvSpPr txBox="1">
            <a:spLocks noChangeArrowheads="1"/>
          </p:cNvSpPr>
          <p:nvPr/>
        </p:nvSpPr>
        <p:spPr bwMode="auto">
          <a:xfrm>
            <a:off x="24520275" y="7691600"/>
            <a:ext cx="7254875" cy="5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705" tIns="22353" rIns="44705" bIns="22353">
            <a:spAutoFit/>
          </a:bodyPr>
          <a:lstStyle>
            <a:lvl1pPr defTabSz="2146300" eaLnBrk="0" hangingPunct="0">
              <a:defRPr sz="4200">
                <a:solidFill>
                  <a:schemeClr val="tx1"/>
                </a:solidFill>
                <a:latin typeface="Arial" charset="0"/>
              </a:defRPr>
            </a:lvl1pPr>
            <a:lvl2pPr marL="742950" indent="-285750" defTabSz="2146300" eaLnBrk="0" hangingPunct="0">
              <a:defRPr sz="4200">
                <a:solidFill>
                  <a:schemeClr val="tx1"/>
                </a:solidFill>
                <a:latin typeface="Arial" charset="0"/>
              </a:defRPr>
            </a:lvl2pPr>
            <a:lvl3pPr marL="1143000" indent="-228600" defTabSz="2146300" eaLnBrk="0" hangingPunct="0">
              <a:defRPr sz="4200">
                <a:solidFill>
                  <a:schemeClr val="tx1"/>
                </a:solidFill>
                <a:latin typeface="Arial" charset="0"/>
              </a:defRPr>
            </a:lvl3pPr>
            <a:lvl4pPr marL="1600200" indent="-228600" defTabSz="2146300" eaLnBrk="0" hangingPunct="0">
              <a:defRPr sz="4200">
                <a:solidFill>
                  <a:schemeClr val="tx1"/>
                </a:solidFill>
                <a:latin typeface="Arial" charset="0"/>
              </a:defRPr>
            </a:lvl4pPr>
            <a:lvl5pPr marL="2057400" indent="-228600" defTabSz="2146300" eaLnBrk="0" hangingPunct="0">
              <a:defRPr sz="4200">
                <a:solidFill>
                  <a:schemeClr val="tx1"/>
                </a:solidFill>
                <a:latin typeface="Arial" charset="0"/>
              </a:defRPr>
            </a:lvl5pPr>
            <a:lvl6pPr marL="2514600" indent="-228600" algn="ctr" defTabSz="2146300" eaLnBrk="0" fontAlgn="base" hangingPunct="0">
              <a:spcBef>
                <a:spcPct val="0"/>
              </a:spcBef>
              <a:spcAft>
                <a:spcPct val="0"/>
              </a:spcAft>
              <a:defRPr sz="4200">
                <a:solidFill>
                  <a:schemeClr val="tx1"/>
                </a:solidFill>
                <a:latin typeface="Arial" charset="0"/>
              </a:defRPr>
            </a:lvl6pPr>
            <a:lvl7pPr marL="2971800" indent="-228600" algn="ctr" defTabSz="2146300" eaLnBrk="0" fontAlgn="base" hangingPunct="0">
              <a:spcBef>
                <a:spcPct val="0"/>
              </a:spcBef>
              <a:spcAft>
                <a:spcPct val="0"/>
              </a:spcAft>
              <a:defRPr sz="4200">
                <a:solidFill>
                  <a:schemeClr val="tx1"/>
                </a:solidFill>
                <a:latin typeface="Arial" charset="0"/>
              </a:defRPr>
            </a:lvl7pPr>
            <a:lvl8pPr marL="3429000" indent="-228600" algn="ctr" defTabSz="2146300" eaLnBrk="0" fontAlgn="base" hangingPunct="0">
              <a:spcBef>
                <a:spcPct val="0"/>
              </a:spcBef>
              <a:spcAft>
                <a:spcPct val="0"/>
              </a:spcAft>
              <a:defRPr sz="4200">
                <a:solidFill>
                  <a:schemeClr val="tx1"/>
                </a:solidFill>
                <a:latin typeface="Arial" charset="0"/>
              </a:defRPr>
            </a:lvl8pPr>
            <a:lvl9pPr marL="3886200" indent="-228600" algn="ctr" defTabSz="2146300" eaLnBrk="0" fontAlgn="base" hangingPunct="0">
              <a:spcBef>
                <a:spcPct val="0"/>
              </a:spcBef>
              <a:spcAft>
                <a:spcPct val="0"/>
              </a:spcAft>
              <a:defRPr sz="4200">
                <a:solidFill>
                  <a:schemeClr val="tx1"/>
                </a:solidFill>
                <a:latin typeface="Arial" charset="0"/>
              </a:defRPr>
            </a:lvl9pPr>
          </a:lstStyle>
          <a:p>
            <a:pPr eaLnBrk="1" hangingPunct="1">
              <a:spcBef>
                <a:spcPct val="50000"/>
              </a:spcBef>
            </a:pPr>
            <a:r>
              <a:rPr lang="en-US" altLang="en-US" sz="3400" b="1" dirty="0"/>
              <a:t>Conclusions</a:t>
            </a:r>
          </a:p>
        </p:txBody>
      </p:sp>
      <p:sp>
        <p:nvSpPr>
          <p:cNvPr id="2057" name="AutoShape 13"/>
          <p:cNvSpPr>
            <a:spLocks noChangeArrowheads="1"/>
          </p:cNvSpPr>
          <p:nvPr/>
        </p:nvSpPr>
        <p:spPr bwMode="auto">
          <a:xfrm>
            <a:off x="527679" y="187326"/>
            <a:ext cx="31384875" cy="2587625"/>
          </a:xfrm>
          <a:prstGeom prst="roundRect">
            <a:avLst>
              <a:gd name="adj" fmla="val 10870"/>
            </a:avLst>
          </a:prstGeom>
          <a:gradFill rotWithShape="1">
            <a:gsLst>
              <a:gs pos="0">
                <a:srgbClr val="A7C4FF"/>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4705" tIns="22353" rIns="44705" bIns="22353" anchor="ctr"/>
          <a:lstStyle>
            <a:lvl1pPr defTabSz="2146300" eaLnBrk="0" hangingPunct="0">
              <a:defRPr sz="4200">
                <a:solidFill>
                  <a:schemeClr val="tx1"/>
                </a:solidFill>
                <a:latin typeface="Arial" charset="0"/>
              </a:defRPr>
            </a:lvl1pPr>
            <a:lvl2pPr marL="742950" indent="-285750" defTabSz="2146300" eaLnBrk="0" hangingPunct="0">
              <a:defRPr sz="4200">
                <a:solidFill>
                  <a:schemeClr val="tx1"/>
                </a:solidFill>
                <a:latin typeface="Arial" charset="0"/>
              </a:defRPr>
            </a:lvl2pPr>
            <a:lvl3pPr marL="1143000" indent="-228600" defTabSz="2146300" eaLnBrk="0" hangingPunct="0">
              <a:defRPr sz="4200">
                <a:solidFill>
                  <a:schemeClr val="tx1"/>
                </a:solidFill>
                <a:latin typeface="Arial" charset="0"/>
              </a:defRPr>
            </a:lvl3pPr>
            <a:lvl4pPr marL="1600200" indent="-228600" defTabSz="2146300" eaLnBrk="0" hangingPunct="0">
              <a:defRPr sz="4200">
                <a:solidFill>
                  <a:schemeClr val="tx1"/>
                </a:solidFill>
                <a:latin typeface="Arial" charset="0"/>
              </a:defRPr>
            </a:lvl4pPr>
            <a:lvl5pPr marL="2057400" indent="-228600" defTabSz="2146300" eaLnBrk="0" hangingPunct="0">
              <a:defRPr sz="4200">
                <a:solidFill>
                  <a:schemeClr val="tx1"/>
                </a:solidFill>
                <a:latin typeface="Arial" charset="0"/>
              </a:defRPr>
            </a:lvl5pPr>
            <a:lvl6pPr marL="2514600" indent="-228600" algn="ctr" defTabSz="2146300" eaLnBrk="0" fontAlgn="base" hangingPunct="0">
              <a:spcBef>
                <a:spcPct val="0"/>
              </a:spcBef>
              <a:spcAft>
                <a:spcPct val="0"/>
              </a:spcAft>
              <a:defRPr sz="4200">
                <a:solidFill>
                  <a:schemeClr val="tx1"/>
                </a:solidFill>
                <a:latin typeface="Arial" charset="0"/>
              </a:defRPr>
            </a:lvl6pPr>
            <a:lvl7pPr marL="2971800" indent="-228600" algn="ctr" defTabSz="2146300" eaLnBrk="0" fontAlgn="base" hangingPunct="0">
              <a:spcBef>
                <a:spcPct val="0"/>
              </a:spcBef>
              <a:spcAft>
                <a:spcPct val="0"/>
              </a:spcAft>
              <a:defRPr sz="4200">
                <a:solidFill>
                  <a:schemeClr val="tx1"/>
                </a:solidFill>
                <a:latin typeface="Arial" charset="0"/>
              </a:defRPr>
            </a:lvl7pPr>
            <a:lvl8pPr marL="3429000" indent="-228600" algn="ctr" defTabSz="2146300" eaLnBrk="0" fontAlgn="base" hangingPunct="0">
              <a:spcBef>
                <a:spcPct val="0"/>
              </a:spcBef>
              <a:spcAft>
                <a:spcPct val="0"/>
              </a:spcAft>
              <a:defRPr sz="4200">
                <a:solidFill>
                  <a:schemeClr val="tx1"/>
                </a:solidFill>
                <a:latin typeface="Arial" charset="0"/>
              </a:defRPr>
            </a:lvl8pPr>
            <a:lvl9pPr marL="3886200" indent="-228600" algn="ctr" defTabSz="2146300" eaLnBrk="0" fontAlgn="base" hangingPunct="0">
              <a:spcBef>
                <a:spcPct val="0"/>
              </a:spcBef>
              <a:spcAft>
                <a:spcPct val="0"/>
              </a:spcAft>
              <a:defRPr sz="4200">
                <a:solidFill>
                  <a:schemeClr val="tx1"/>
                </a:solidFill>
                <a:latin typeface="Arial" charset="0"/>
              </a:defRPr>
            </a:lvl9pPr>
          </a:lstStyle>
          <a:p>
            <a:pPr eaLnBrk="1" hangingPunct="1"/>
            <a:endParaRPr lang="en-US" altLang="en-US">
              <a:solidFill>
                <a:schemeClr val="bg1"/>
              </a:solidFill>
            </a:endParaRPr>
          </a:p>
        </p:txBody>
      </p:sp>
      <p:sp>
        <p:nvSpPr>
          <p:cNvPr id="2058" name="Text Box 14"/>
          <p:cNvSpPr txBox="1">
            <a:spLocks noChangeArrowheads="1"/>
          </p:cNvSpPr>
          <p:nvPr/>
        </p:nvSpPr>
        <p:spPr bwMode="auto">
          <a:xfrm>
            <a:off x="1928111" y="382751"/>
            <a:ext cx="25825305" cy="1953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4705" tIns="22353" rIns="44705" bIns="22353">
            <a:spAutoFit/>
          </a:bodyPr>
          <a:lstStyle>
            <a:lvl1pPr defTabSz="2146300" eaLnBrk="0" hangingPunct="0">
              <a:defRPr sz="4200">
                <a:solidFill>
                  <a:schemeClr val="tx1"/>
                </a:solidFill>
                <a:latin typeface="Arial" charset="0"/>
              </a:defRPr>
            </a:lvl1pPr>
            <a:lvl2pPr marL="742950" indent="-285750" defTabSz="2146300" eaLnBrk="0" hangingPunct="0">
              <a:defRPr sz="4200">
                <a:solidFill>
                  <a:schemeClr val="tx1"/>
                </a:solidFill>
                <a:latin typeface="Arial" charset="0"/>
              </a:defRPr>
            </a:lvl2pPr>
            <a:lvl3pPr marL="1143000" indent="-228600" defTabSz="2146300" eaLnBrk="0" hangingPunct="0">
              <a:defRPr sz="4200">
                <a:solidFill>
                  <a:schemeClr val="tx1"/>
                </a:solidFill>
                <a:latin typeface="Arial" charset="0"/>
              </a:defRPr>
            </a:lvl3pPr>
            <a:lvl4pPr marL="1600200" indent="-228600" defTabSz="2146300" eaLnBrk="0" hangingPunct="0">
              <a:defRPr sz="4200">
                <a:solidFill>
                  <a:schemeClr val="tx1"/>
                </a:solidFill>
                <a:latin typeface="Arial" charset="0"/>
              </a:defRPr>
            </a:lvl4pPr>
            <a:lvl5pPr marL="2057400" indent="-228600" defTabSz="2146300" eaLnBrk="0" hangingPunct="0">
              <a:defRPr sz="4200">
                <a:solidFill>
                  <a:schemeClr val="tx1"/>
                </a:solidFill>
                <a:latin typeface="Arial" charset="0"/>
              </a:defRPr>
            </a:lvl5pPr>
            <a:lvl6pPr marL="2514600" indent="-228600" algn="ctr" defTabSz="2146300" eaLnBrk="0" fontAlgn="base" hangingPunct="0">
              <a:spcBef>
                <a:spcPct val="0"/>
              </a:spcBef>
              <a:spcAft>
                <a:spcPct val="0"/>
              </a:spcAft>
              <a:defRPr sz="4200">
                <a:solidFill>
                  <a:schemeClr val="tx1"/>
                </a:solidFill>
                <a:latin typeface="Arial" charset="0"/>
              </a:defRPr>
            </a:lvl6pPr>
            <a:lvl7pPr marL="2971800" indent="-228600" algn="ctr" defTabSz="2146300" eaLnBrk="0" fontAlgn="base" hangingPunct="0">
              <a:spcBef>
                <a:spcPct val="0"/>
              </a:spcBef>
              <a:spcAft>
                <a:spcPct val="0"/>
              </a:spcAft>
              <a:defRPr sz="4200">
                <a:solidFill>
                  <a:schemeClr val="tx1"/>
                </a:solidFill>
                <a:latin typeface="Arial" charset="0"/>
              </a:defRPr>
            </a:lvl7pPr>
            <a:lvl8pPr marL="3429000" indent="-228600" algn="ctr" defTabSz="2146300" eaLnBrk="0" fontAlgn="base" hangingPunct="0">
              <a:spcBef>
                <a:spcPct val="0"/>
              </a:spcBef>
              <a:spcAft>
                <a:spcPct val="0"/>
              </a:spcAft>
              <a:defRPr sz="4200">
                <a:solidFill>
                  <a:schemeClr val="tx1"/>
                </a:solidFill>
                <a:latin typeface="Arial" charset="0"/>
              </a:defRPr>
            </a:lvl8pPr>
            <a:lvl9pPr marL="3886200" indent="-228600" algn="ctr" defTabSz="2146300" eaLnBrk="0" fontAlgn="base" hangingPunct="0">
              <a:spcBef>
                <a:spcPct val="0"/>
              </a:spcBef>
              <a:spcAft>
                <a:spcPct val="0"/>
              </a:spcAft>
              <a:defRPr sz="4200">
                <a:solidFill>
                  <a:schemeClr val="tx1"/>
                </a:solidFill>
                <a:latin typeface="Arial" charset="0"/>
              </a:defRPr>
            </a:lvl9pPr>
          </a:lstStyle>
          <a:p>
            <a:pPr eaLnBrk="1" hangingPunct="1">
              <a:spcBef>
                <a:spcPct val="50000"/>
              </a:spcBef>
            </a:pPr>
            <a:r>
              <a:rPr lang="en-US" sz="3600" b="1" dirty="0"/>
              <a:t>Congenital Leptin Deficiency and Leptin Gene Missense Mutation Found in Two Colombian Sisters with Severe Obesity                             </a:t>
            </a:r>
          </a:p>
          <a:p>
            <a:pPr eaLnBrk="1" hangingPunct="1">
              <a:spcBef>
                <a:spcPct val="50000"/>
              </a:spcBef>
            </a:pPr>
            <a:r>
              <a:rPr lang="es-CO" sz="1800" kern="100" dirty="0">
                <a:latin typeface="Arial" panose="020B0604020202020204" pitchFamily="34" charset="0"/>
                <a:ea typeface="Aptos" panose="020B0004020202020204" pitchFamily="34" charset="0"/>
                <a:cs typeface="Times New Roman" panose="02020603050405020304" pitchFamily="18" charset="0"/>
              </a:rPr>
              <a:t>H. Yupanqui-</a:t>
            </a:r>
            <a:r>
              <a:rPr lang="es-CO" sz="1800" kern="100" dirty="0" err="1">
                <a:latin typeface="Arial" panose="020B0604020202020204" pitchFamily="34" charset="0"/>
                <a:ea typeface="Aptos" panose="020B0004020202020204" pitchFamily="34" charset="0"/>
                <a:cs typeface="Times New Roman" panose="02020603050405020304" pitchFamily="18" charset="0"/>
              </a:rPr>
              <a:t>Lozno</a:t>
            </a:r>
            <a:r>
              <a:rPr lang="es-CO" sz="1800" kern="100" dirty="0">
                <a:latin typeface="Arial" panose="020B0604020202020204" pitchFamily="34" charset="0"/>
                <a:ea typeface="Aptos" panose="020B0004020202020204" pitchFamily="34" charset="0"/>
                <a:cs typeface="Times New Roman" panose="02020603050405020304" pitchFamily="18" charset="0"/>
              </a:rPr>
              <a:t> 1 , R. </a:t>
            </a:r>
            <a:r>
              <a:rPr lang="es-CO" sz="1800" kern="100" dirty="0" err="1">
                <a:latin typeface="Arial" panose="020B0604020202020204" pitchFamily="34" charset="0"/>
                <a:ea typeface="Aptos" panose="020B0004020202020204" pitchFamily="34" charset="0"/>
                <a:cs typeface="Times New Roman" panose="02020603050405020304" pitchFamily="18" charset="0"/>
              </a:rPr>
              <a:t>Bastarrachea</a:t>
            </a:r>
            <a:r>
              <a:rPr lang="es-CO" sz="1800" kern="100" dirty="0">
                <a:latin typeface="Arial" panose="020B0604020202020204" pitchFamily="34" charset="0"/>
                <a:ea typeface="Aptos" panose="020B0004020202020204" pitchFamily="34" charset="0"/>
                <a:cs typeface="Times New Roman" panose="02020603050405020304" pitchFamily="18" charset="0"/>
              </a:rPr>
              <a:t> 2 </a:t>
            </a:r>
            <a:r>
              <a:rPr lang="es-CO" sz="1800" b="1" u="sng" kern="100" dirty="0">
                <a:latin typeface="Arial" panose="020B0604020202020204" pitchFamily="34" charset="0"/>
                <a:ea typeface="Aptos" panose="020B0004020202020204" pitchFamily="34" charset="0"/>
                <a:cs typeface="Times New Roman" panose="02020603050405020304" pitchFamily="18" charset="0"/>
              </a:rPr>
              <a:t>, M. Yupanqui-Velazco</a:t>
            </a:r>
            <a:r>
              <a:rPr lang="es-CO" sz="1800" kern="100" dirty="0">
                <a:latin typeface="Arial" panose="020B0604020202020204" pitchFamily="34" charset="0"/>
                <a:ea typeface="Aptos" panose="020B0004020202020204" pitchFamily="34" charset="0"/>
                <a:cs typeface="Times New Roman" panose="02020603050405020304" pitchFamily="18" charset="0"/>
              </a:rPr>
              <a:t> 1 , M. </a:t>
            </a:r>
            <a:r>
              <a:rPr lang="es-CO" sz="1800" kern="100" dirty="0" err="1">
                <a:latin typeface="Arial" panose="020B0604020202020204" pitchFamily="34" charset="0"/>
                <a:ea typeface="Aptos" panose="020B0004020202020204" pitchFamily="34" charset="0"/>
                <a:cs typeface="Times New Roman" panose="02020603050405020304" pitchFamily="18" charset="0"/>
              </a:rPr>
              <a:t>Alvarez</a:t>
            </a:r>
            <a:r>
              <a:rPr lang="es-CO" sz="1800" kern="100" dirty="0">
                <a:latin typeface="Arial" panose="020B0604020202020204" pitchFamily="34" charset="0"/>
                <a:ea typeface="Aptos" panose="020B0004020202020204" pitchFamily="34" charset="0"/>
                <a:cs typeface="Times New Roman" panose="02020603050405020304" pitchFamily="18" charset="0"/>
              </a:rPr>
              <a:t>-Jaramillo 3 , E. Medina-Méndez 4 , A. Giraldo-Peña 5 , A. Arias-Serrano 5 , C. Torres-Forero, et al. </a:t>
            </a:r>
          </a:p>
          <a:p>
            <a:pPr eaLnBrk="1" hangingPunct="1">
              <a:spcBef>
                <a:spcPct val="50000"/>
              </a:spcBef>
            </a:pPr>
            <a:r>
              <a:rPr lang="es-CO" sz="1000" dirty="0"/>
              <a:t>1 </a:t>
            </a:r>
            <a:r>
              <a:rPr lang="es-CO" sz="1000" dirty="0" err="1"/>
              <a:t>Dexa</a:t>
            </a:r>
            <a:r>
              <a:rPr lang="es-CO" sz="1000" dirty="0"/>
              <a:t> </a:t>
            </a:r>
            <a:r>
              <a:rPr lang="es-CO" sz="1000" dirty="0" err="1"/>
              <a:t>Diab</a:t>
            </a:r>
            <a:r>
              <a:rPr lang="es-CO" sz="1000" dirty="0"/>
              <a:t> IPS, Bogotá 110221, Colombia; h.yupanqui1@hotmail.com (H.Y.-L.); maria.yupanquiv@gmail.com (M.E.Y.-V.) 2 Texas </a:t>
            </a:r>
            <a:r>
              <a:rPr lang="es-CO" sz="1000" dirty="0" err="1"/>
              <a:t>Biomedical</a:t>
            </a:r>
            <a:r>
              <a:rPr lang="es-CO" sz="1000" dirty="0"/>
              <a:t> </a:t>
            </a:r>
            <a:r>
              <a:rPr lang="es-CO" sz="1000" dirty="0" err="1"/>
              <a:t>Research</a:t>
            </a:r>
            <a:r>
              <a:rPr lang="es-CO" sz="1000" dirty="0"/>
              <a:t> </a:t>
            </a:r>
            <a:r>
              <a:rPr lang="es-CO" sz="1000" dirty="0" err="1"/>
              <a:t>Institute</a:t>
            </a:r>
            <a:r>
              <a:rPr lang="es-CO" sz="1000" dirty="0"/>
              <a:t>, San Antonio, TX 78227, USA; raul@txbiomed.org (R.A.B.); ernito18@gmail.com (E.R.-A.); edna.navag@uanl.mx (E.J.N.-G.); jkent@txbiomed.org (J.W.K.J.); scole@txbiomed.org (S.A.C.) 3 Facultad de Medicina, Fundación Universitaria Juan N. Corpas, Bogotá 111161, Colombia; monica.alvarez@juanncorpas.edu.co 4 </a:t>
            </a:r>
            <a:r>
              <a:rPr lang="es-CO" sz="1000" dirty="0" err="1"/>
              <a:t>Genetica</a:t>
            </a:r>
            <a:r>
              <a:rPr lang="es-CO" sz="1000" dirty="0"/>
              <a:t> Molecular de Colombia, Bogotá 111221, Colombia; oseban87@gmail.com</a:t>
            </a:r>
            <a:endParaRPr lang="es-CO" sz="20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2062" name="Text Box 27"/>
          <p:cNvSpPr txBox="1">
            <a:spLocks noChangeArrowheads="1"/>
          </p:cNvSpPr>
          <p:nvPr/>
        </p:nvSpPr>
        <p:spPr bwMode="auto">
          <a:xfrm>
            <a:off x="25001537" y="9617903"/>
            <a:ext cx="6130925" cy="5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705" tIns="22353" rIns="44705" bIns="22353">
            <a:spAutoFit/>
          </a:bodyPr>
          <a:lstStyle>
            <a:lvl1pPr defTabSz="2146300" eaLnBrk="0" hangingPunct="0">
              <a:defRPr sz="4200">
                <a:solidFill>
                  <a:schemeClr val="tx1"/>
                </a:solidFill>
                <a:latin typeface="Arial" charset="0"/>
              </a:defRPr>
            </a:lvl1pPr>
            <a:lvl2pPr marL="742950" indent="-285750" defTabSz="2146300" eaLnBrk="0" hangingPunct="0">
              <a:defRPr sz="4200">
                <a:solidFill>
                  <a:schemeClr val="tx1"/>
                </a:solidFill>
                <a:latin typeface="Arial" charset="0"/>
              </a:defRPr>
            </a:lvl2pPr>
            <a:lvl3pPr marL="1143000" indent="-228600" defTabSz="2146300" eaLnBrk="0" hangingPunct="0">
              <a:defRPr sz="4200">
                <a:solidFill>
                  <a:schemeClr val="tx1"/>
                </a:solidFill>
                <a:latin typeface="Arial" charset="0"/>
              </a:defRPr>
            </a:lvl3pPr>
            <a:lvl4pPr marL="1600200" indent="-228600" defTabSz="2146300" eaLnBrk="0" hangingPunct="0">
              <a:defRPr sz="4200">
                <a:solidFill>
                  <a:schemeClr val="tx1"/>
                </a:solidFill>
                <a:latin typeface="Arial" charset="0"/>
              </a:defRPr>
            </a:lvl4pPr>
            <a:lvl5pPr marL="2057400" indent="-228600" defTabSz="2146300" eaLnBrk="0" hangingPunct="0">
              <a:defRPr sz="4200">
                <a:solidFill>
                  <a:schemeClr val="tx1"/>
                </a:solidFill>
                <a:latin typeface="Arial" charset="0"/>
              </a:defRPr>
            </a:lvl5pPr>
            <a:lvl6pPr marL="2514600" indent="-228600" algn="ctr" defTabSz="2146300" eaLnBrk="0" fontAlgn="base" hangingPunct="0">
              <a:spcBef>
                <a:spcPct val="0"/>
              </a:spcBef>
              <a:spcAft>
                <a:spcPct val="0"/>
              </a:spcAft>
              <a:defRPr sz="4200">
                <a:solidFill>
                  <a:schemeClr val="tx1"/>
                </a:solidFill>
                <a:latin typeface="Arial" charset="0"/>
              </a:defRPr>
            </a:lvl6pPr>
            <a:lvl7pPr marL="2971800" indent="-228600" algn="ctr" defTabSz="2146300" eaLnBrk="0" fontAlgn="base" hangingPunct="0">
              <a:spcBef>
                <a:spcPct val="0"/>
              </a:spcBef>
              <a:spcAft>
                <a:spcPct val="0"/>
              </a:spcAft>
              <a:defRPr sz="4200">
                <a:solidFill>
                  <a:schemeClr val="tx1"/>
                </a:solidFill>
                <a:latin typeface="Arial" charset="0"/>
              </a:defRPr>
            </a:lvl7pPr>
            <a:lvl8pPr marL="3429000" indent="-228600" algn="ctr" defTabSz="2146300" eaLnBrk="0" fontAlgn="base" hangingPunct="0">
              <a:spcBef>
                <a:spcPct val="0"/>
              </a:spcBef>
              <a:spcAft>
                <a:spcPct val="0"/>
              </a:spcAft>
              <a:defRPr sz="4200">
                <a:solidFill>
                  <a:schemeClr val="tx1"/>
                </a:solidFill>
                <a:latin typeface="Arial" charset="0"/>
              </a:defRPr>
            </a:lvl8pPr>
            <a:lvl9pPr marL="3886200" indent="-228600" algn="ctr" defTabSz="2146300" eaLnBrk="0" fontAlgn="base" hangingPunct="0">
              <a:spcBef>
                <a:spcPct val="0"/>
              </a:spcBef>
              <a:spcAft>
                <a:spcPct val="0"/>
              </a:spcAft>
              <a:defRPr sz="4200">
                <a:solidFill>
                  <a:schemeClr val="tx1"/>
                </a:solidFill>
                <a:latin typeface="Arial" charset="0"/>
              </a:defRPr>
            </a:lvl9pPr>
          </a:lstStyle>
          <a:p>
            <a:pPr eaLnBrk="1" hangingPunct="1">
              <a:spcBef>
                <a:spcPct val="50000"/>
              </a:spcBef>
            </a:pPr>
            <a:r>
              <a:rPr lang="en-US" altLang="en-US" sz="3400" b="1" dirty="0"/>
              <a:t>Bibliography</a:t>
            </a:r>
          </a:p>
        </p:txBody>
      </p:sp>
      <p:sp>
        <p:nvSpPr>
          <p:cNvPr id="2063" name="Text Box 38"/>
          <p:cNvSpPr txBox="1">
            <a:spLocks noChangeArrowheads="1"/>
          </p:cNvSpPr>
          <p:nvPr/>
        </p:nvSpPr>
        <p:spPr bwMode="auto">
          <a:xfrm>
            <a:off x="24676099" y="10254564"/>
            <a:ext cx="6781800" cy="32690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9906" tIns="14953" rIns="29906" bIns="14953">
            <a:spAutoFit/>
          </a:bodyPr>
          <a:lstStyle>
            <a:lvl1pPr marL="168275" indent="-168275" defTabSz="298450" eaLnBrk="0" hangingPunct="0">
              <a:defRPr sz="4200">
                <a:solidFill>
                  <a:schemeClr val="tx1"/>
                </a:solidFill>
                <a:latin typeface="Arial" charset="0"/>
              </a:defRPr>
            </a:lvl1pPr>
            <a:lvl2pPr marL="317500" indent="-168275" defTabSz="298450" eaLnBrk="0" hangingPunct="0">
              <a:defRPr sz="4200">
                <a:solidFill>
                  <a:schemeClr val="tx1"/>
                </a:solidFill>
                <a:latin typeface="Arial" charset="0"/>
              </a:defRPr>
            </a:lvl2pPr>
            <a:lvl3pPr marL="466725" indent="-168275" defTabSz="298450" eaLnBrk="0" hangingPunct="0">
              <a:defRPr sz="4200">
                <a:solidFill>
                  <a:schemeClr val="tx1"/>
                </a:solidFill>
                <a:latin typeface="Arial" charset="0"/>
              </a:defRPr>
            </a:lvl3pPr>
            <a:lvl4pPr marL="615950" indent="-168275" defTabSz="298450" eaLnBrk="0" hangingPunct="0">
              <a:defRPr sz="4200">
                <a:solidFill>
                  <a:schemeClr val="tx1"/>
                </a:solidFill>
                <a:latin typeface="Arial" charset="0"/>
              </a:defRPr>
            </a:lvl4pPr>
            <a:lvl5pPr marL="765175" indent="-168275" defTabSz="298450" eaLnBrk="0" hangingPunct="0">
              <a:defRPr sz="4200">
                <a:solidFill>
                  <a:schemeClr val="tx1"/>
                </a:solidFill>
                <a:latin typeface="Arial" charset="0"/>
              </a:defRPr>
            </a:lvl5pPr>
            <a:lvl6pPr marL="1222375" indent="-168275" algn="ctr" defTabSz="298450" eaLnBrk="0" fontAlgn="base" hangingPunct="0">
              <a:spcBef>
                <a:spcPct val="0"/>
              </a:spcBef>
              <a:spcAft>
                <a:spcPct val="0"/>
              </a:spcAft>
              <a:defRPr sz="4200">
                <a:solidFill>
                  <a:schemeClr val="tx1"/>
                </a:solidFill>
                <a:latin typeface="Arial" charset="0"/>
              </a:defRPr>
            </a:lvl6pPr>
            <a:lvl7pPr marL="1679575" indent="-168275" algn="ctr" defTabSz="298450" eaLnBrk="0" fontAlgn="base" hangingPunct="0">
              <a:spcBef>
                <a:spcPct val="0"/>
              </a:spcBef>
              <a:spcAft>
                <a:spcPct val="0"/>
              </a:spcAft>
              <a:defRPr sz="4200">
                <a:solidFill>
                  <a:schemeClr val="tx1"/>
                </a:solidFill>
                <a:latin typeface="Arial" charset="0"/>
              </a:defRPr>
            </a:lvl7pPr>
            <a:lvl8pPr marL="2136775" indent="-168275" algn="ctr" defTabSz="298450" eaLnBrk="0" fontAlgn="base" hangingPunct="0">
              <a:spcBef>
                <a:spcPct val="0"/>
              </a:spcBef>
              <a:spcAft>
                <a:spcPct val="0"/>
              </a:spcAft>
              <a:defRPr sz="4200">
                <a:solidFill>
                  <a:schemeClr val="tx1"/>
                </a:solidFill>
                <a:latin typeface="Arial" charset="0"/>
              </a:defRPr>
            </a:lvl8pPr>
            <a:lvl9pPr marL="2593975" indent="-168275" algn="ctr" defTabSz="298450" eaLnBrk="0" fontAlgn="base" hangingPunct="0">
              <a:spcBef>
                <a:spcPct val="0"/>
              </a:spcBef>
              <a:spcAft>
                <a:spcPct val="0"/>
              </a:spcAft>
              <a:defRPr sz="4200">
                <a:solidFill>
                  <a:schemeClr val="tx1"/>
                </a:solidFill>
                <a:latin typeface="Arial" charset="0"/>
              </a:defRPr>
            </a:lvl9pPr>
          </a:lstStyle>
          <a:p>
            <a:pPr algn="just">
              <a:lnSpc>
                <a:spcPct val="95000"/>
              </a:lnSpc>
            </a:pPr>
            <a:endParaRPr lang="en-US" altLang="en-US" sz="1000" b="1" u="sng" dirty="0">
              <a:latin typeface="+mn-lt"/>
            </a:endParaRPr>
          </a:p>
          <a:p>
            <a:pPr marL="228600" indent="-228600" algn="just">
              <a:lnSpc>
                <a:spcPct val="115000"/>
              </a:lnSpc>
              <a:spcAft>
                <a:spcPts val="800"/>
              </a:spcAft>
              <a:buAutoNum type="arabicPeriod"/>
            </a:pPr>
            <a:r>
              <a:rPr lang="es-CO" sz="1000" kern="100" dirty="0" err="1">
                <a:latin typeface="+mn-lt"/>
                <a:ea typeface="Aptos" panose="020B0004020202020204" pitchFamily="34" charset="0"/>
                <a:cs typeface="Times New Roman" panose="02020603050405020304" pitchFamily="18" charset="0"/>
              </a:rPr>
              <a:t>Knight</a:t>
            </a:r>
            <a:r>
              <a:rPr lang="es-CO" sz="1000" kern="100" dirty="0">
                <a:latin typeface="+mn-lt"/>
                <a:ea typeface="Aptos" panose="020B0004020202020204" pitchFamily="34" charset="0"/>
                <a:cs typeface="Times New Roman" panose="02020603050405020304" pitchFamily="18" charset="0"/>
              </a:rPr>
              <a:t>, J.A. </a:t>
            </a:r>
            <a:r>
              <a:rPr lang="es-CO" sz="1000" kern="100" dirty="0" err="1">
                <a:latin typeface="+mn-lt"/>
                <a:ea typeface="Aptos" panose="020B0004020202020204" pitchFamily="34" charset="0"/>
                <a:cs typeface="Times New Roman" panose="02020603050405020304" pitchFamily="18" charset="0"/>
              </a:rPr>
              <a:t>Diseases</a:t>
            </a:r>
            <a:r>
              <a:rPr lang="es-CO" sz="1000" kern="100" dirty="0">
                <a:latin typeface="+mn-lt"/>
                <a:ea typeface="Aptos" panose="020B0004020202020204" pitchFamily="34" charset="0"/>
                <a:cs typeface="Times New Roman" panose="02020603050405020304" pitchFamily="18" charset="0"/>
              </a:rPr>
              <a:t> and </a:t>
            </a:r>
            <a:r>
              <a:rPr lang="es-CO" sz="1000" kern="100" dirty="0" err="1">
                <a:latin typeface="+mn-lt"/>
                <a:ea typeface="Aptos" panose="020B0004020202020204" pitchFamily="34" charset="0"/>
                <a:cs typeface="Times New Roman" panose="02020603050405020304" pitchFamily="18" charset="0"/>
              </a:rPr>
              <a:t>disorders</a:t>
            </a:r>
            <a:r>
              <a:rPr lang="es-CO" sz="1000" kern="100" dirty="0">
                <a:latin typeface="+mn-lt"/>
                <a:ea typeface="Aptos" panose="020B0004020202020204" pitchFamily="34" charset="0"/>
                <a:cs typeface="Times New Roman" panose="02020603050405020304" pitchFamily="18" charset="0"/>
              </a:rPr>
              <a:t> </a:t>
            </a:r>
            <a:r>
              <a:rPr lang="es-CO" sz="1000" kern="100" dirty="0" err="1">
                <a:latin typeface="+mn-lt"/>
                <a:ea typeface="Aptos" panose="020B0004020202020204" pitchFamily="34" charset="0"/>
                <a:cs typeface="Times New Roman" panose="02020603050405020304" pitchFamily="18" charset="0"/>
              </a:rPr>
              <a:t>associated</a:t>
            </a:r>
            <a:r>
              <a:rPr lang="es-CO" sz="1000" kern="100" dirty="0">
                <a:latin typeface="+mn-lt"/>
                <a:ea typeface="Aptos" panose="020B0004020202020204" pitchFamily="34" charset="0"/>
                <a:cs typeface="Times New Roman" panose="02020603050405020304" pitchFamily="18" charset="0"/>
              </a:rPr>
              <a:t> </a:t>
            </a:r>
            <a:r>
              <a:rPr lang="es-CO" sz="1000" kern="100" dirty="0" err="1">
                <a:latin typeface="+mn-lt"/>
                <a:ea typeface="Aptos" panose="020B0004020202020204" pitchFamily="34" charset="0"/>
                <a:cs typeface="Times New Roman" panose="02020603050405020304" pitchFamily="18" charset="0"/>
              </a:rPr>
              <a:t>with</a:t>
            </a:r>
            <a:r>
              <a:rPr lang="es-CO" sz="1000" kern="100" dirty="0">
                <a:latin typeface="+mn-lt"/>
                <a:ea typeface="Aptos" panose="020B0004020202020204" pitchFamily="34" charset="0"/>
                <a:cs typeface="Times New Roman" panose="02020603050405020304" pitchFamily="18" charset="0"/>
              </a:rPr>
              <a:t> </a:t>
            </a:r>
            <a:r>
              <a:rPr lang="es-CO" sz="1000" kern="100" dirty="0" err="1">
                <a:latin typeface="+mn-lt"/>
                <a:ea typeface="Aptos" panose="020B0004020202020204" pitchFamily="34" charset="0"/>
                <a:cs typeface="Times New Roman" panose="02020603050405020304" pitchFamily="18" charset="0"/>
              </a:rPr>
              <a:t>excess</a:t>
            </a:r>
            <a:r>
              <a:rPr lang="es-CO" sz="1000" kern="100" dirty="0">
                <a:latin typeface="+mn-lt"/>
                <a:ea typeface="Aptos" panose="020B0004020202020204" pitchFamily="34" charset="0"/>
                <a:cs typeface="Times New Roman" panose="02020603050405020304" pitchFamily="18" charset="0"/>
              </a:rPr>
              <a:t> </a:t>
            </a:r>
            <a:r>
              <a:rPr lang="es-CO" sz="1000" kern="100" dirty="0" err="1">
                <a:latin typeface="+mn-lt"/>
                <a:ea typeface="Aptos" panose="020B0004020202020204" pitchFamily="34" charset="0"/>
                <a:cs typeface="Times New Roman" panose="02020603050405020304" pitchFamily="18" charset="0"/>
              </a:rPr>
              <a:t>body</a:t>
            </a:r>
            <a:r>
              <a:rPr lang="es-CO" sz="1000" kern="100" dirty="0">
                <a:latin typeface="+mn-lt"/>
                <a:ea typeface="Aptos" panose="020B0004020202020204" pitchFamily="34" charset="0"/>
                <a:cs typeface="Times New Roman" panose="02020603050405020304" pitchFamily="18" charset="0"/>
              </a:rPr>
              <a:t> </a:t>
            </a:r>
            <a:r>
              <a:rPr lang="es-CO" sz="1000" kern="100" dirty="0" err="1">
                <a:latin typeface="+mn-lt"/>
                <a:ea typeface="Aptos" panose="020B0004020202020204" pitchFamily="34" charset="0"/>
                <a:cs typeface="Times New Roman" panose="02020603050405020304" pitchFamily="18" charset="0"/>
              </a:rPr>
              <a:t>weight</a:t>
            </a:r>
            <a:r>
              <a:rPr lang="es-CO" sz="1000" kern="100" dirty="0">
                <a:latin typeface="+mn-lt"/>
                <a:ea typeface="Aptos" panose="020B0004020202020204" pitchFamily="34" charset="0"/>
                <a:cs typeface="Times New Roman" panose="02020603050405020304" pitchFamily="18" charset="0"/>
              </a:rPr>
              <a:t>. Ann. Clin. </a:t>
            </a:r>
            <a:r>
              <a:rPr lang="es-CO" sz="1000" kern="100" dirty="0" err="1">
                <a:latin typeface="+mn-lt"/>
                <a:ea typeface="Aptos" panose="020B0004020202020204" pitchFamily="34" charset="0"/>
                <a:cs typeface="Times New Roman" panose="02020603050405020304" pitchFamily="18" charset="0"/>
              </a:rPr>
              <a:t>Lab</a:t>
            </a:r>
            <a:r>
              <a:rPr lang="es-CO" sz="1000" kern="100" dirty="0">
                <a:latin typeface="+mn-lt"/>
                <a:ea typeface="Aptos" panose="020B0004020202020204" pitchFamily="34" charset="0"/>
                <a:cs typeface="Times New Roman" panose="02020603050405020304" pitchFamily="18" charset="0"/>
              </a:rPr>
              <a:t>. </a:t>
            </a:r>
            <a:r>
              <a:rPr lang="es-CO" sz="1000" kern="100" dirty="0" err="1">
                <a:latin typeface="+mn-lt"/>
                <a:ea typeface="Aptos" panose="020B0004020202020204" pitchFamily="34" charset="0"/>
                <a:cs typeface="Times New Roman" panose="02020603050405020304" pitchFamily="18" charset="0"/>
              </a:rPr>
              <a:t>Sci</a:t>
            </a:r>
            <a:r>
              <a:rPr lang="es-CO" sz="1000" kern="100" dirty="0">
                <a:latin typeface="+mn-lt"/>
                <a:ea typeface="Aptos" panose="020B0004020202020204" pitchFamily="34" charset="0"/>
                <a:cs typeface="Times New Roman" panose="02020603050405020304" pitchFamily="18" charset="0"/>
              </a:rPr>
              <a:t>. 2011, 41, 107–121. 2. </a:t>
            </a:r>
            <a:r>
              <a:rPr lang="es-CO" sz="1000" kern="100" dirty="0" err="1">
                <a:latin typeface="+mn-lt"/>
                <a:ea typeface="Aptos" panose="020B0004020202020204" pitchFamily="34" charset="0"/>
                <a:cs typeface="Times New Roman" panose="02020603050405020304" pitchFamily="18" charset="0"/>
              </a:rPr>
              <a:t>Styne</a:t>
            </a:r>
            <a:r>
              <a:rPr lang="es-CO" sz="1000" kern="100" dirty="0">
                <a:latin typeface="+mn-lt"/>
                <a:ea typeface="Aptos" panose="020B0004020202020204" pitchFamily="34" charset="0"/>
                <a:cs typeface="Times New Roman" panose="02020603050405020304" pitchFamily="18" charset="0"/>
              </a:rPr>
              <a:t>, D.M.; </a:t>
            </a:r>
            <a:r>
              <a:rPr lang="es-CO" sz="1000" kern="100" dirty="0" err="1">
                <a:latin typeface="+mn-lt"/>
                <a:ea typeface="Aptos" panose="020B0004020202020204" pitchFamily="34" charset="0"/>
                <a:cs typeface="Times New Roman" panose="02020603050405020304" pitchFamily="18" charset="0"/>
              </a:rPr>
              <a:t>Arslanian</a:t>
            </a:r>
            <a:r>
              <a:rPr lang="es-CO" sz="1000" kern="100" dirty="0">
                <a:latin typeface="+mn-lt"/>
                <a:ea typeface="Aptos" panose="020B0004020202020204" pitchFamily="34" charset="0"/>
                <a:cs typeface="Times New Roman" panose="02020603050405020304" pitchFamily="18" charset="0"/>
              </a:rPr>
              <a:t>, S.A.; Connor, E.L.; </a:t>
            </a:r>
            <a:r>
              <a:rPr lang="es-CO" sz="1000" kern="100" dirty="0" err="1">
                <a:latin typeface="+mn-lt"/>
                <a:ea typeface="Aptos" panose="020B0004020202020204" pitchFamily="34" charset="0"/>
                <a:cs typeface="Times New Roman" panose="02020603050405020304" pitchFamily="18" charset="0"/>
              </a:rPr>
              <a:t>Farooqi</a:t>
            </a:r>
            <a:r>
              <a:rPr lang="es-CO" sz="1000" kern="100" dirty="0">
                <a:latin typeface="+mn-lt"/>
                <a:ea typeface="Aptos" panose="020B0004020202020204" pitchFamily="34" charset="0"/>
                <a:cs typeface="Times New Roman" panose="02020603050405020304" pitchFamily="18" charset="0"/>
              </a:rPr>
              <a:t>, I.S.; Murad, M.H.; </a:t>
            </a:r>
            <a:r>
              <a:rPr lang="es-CO" sz="1000" kern="100" dirty="0" err="1">
                <a:latin typeface="+mn-lt"/>
                <a:ea typeface="Aptos" panose="020B0004020202020204" pitchFamily="34" charset="0"/>
                <a:cs typeface="Times New Roman" panose="02020603050405020304" pitchFamily="18" charset="0"/>
              </a:rPr>
              <a:t>Silverstein</a:t>
            </a:r>
            <a:r>
              <a:rPr lang="es-CO" sz="1000" kern="100" dirty="0">
                <a:latin typeface="+mn-lt"/>
                <a:ea typeface="Aptos" panose="020B0004020202020204" pitchFamily="34" charset="0"/>
                <a:cs typeface="Times New Roman" panose="02020603050405020304" pitchFamily="18" charset="0"/>
              </a:rPr>
              <a:t>, J.H.; </a:t>
            </a:r>
            <a:r>
              <a:rPr lang="es-CO" sz="1000" kern="100" dirty="0" err="1">
                <a:latin typeface="+mn-lt"/>
                <a:ea typeface="Aptos" panose="020B0004020202020204" pitchFamily="34" charset="0"/>
                <a:cs typeface="Times New Roman" panose="02020603050405020304" pitchFamily="18" charset="0"/>
              </a:rPr>
              <a:t>Yanovski</a:t>
            </a:r>
            <a:r>
              <a:rPr lang="es-CO" sz="1000" kern="100" dirty="0">
                <a:latin typeface="+mn-lt"/>
                <a:ea typeface="Aptos" panose="020B0004020202020204" pitchFamily="34" charset="0"/>
                <a:cs typeface="Times New Roman" panose="02020603050405020304" pitchFamily="18" charset="0"/>
              </a:rPr>
              <a:t>, J.A. </a:t>
            </a:r>
            <a:r>
              <a:rPr lang="es-CO" sz="1000" kern="100" dirty="0" err="1">
                <a:latin typeface="+mn-lt"/>
                <a:ea typeface="Aptos" panose="020B0004020202020204" pitchFamily="34" charset="0"/>
                <a:cs typeface="Times New Roman" panose="02020603050405020304" pitchFamily="18" charset="0"/>
              </a:rPr>
              <a:t>Pediatric</a:t>
            </a:r>
            <a:r>
              <a:rPr lang="es-CO" sz="1000" kern="100" dirty="0">
                <a:latin typeface="+mn-lt"/>
                <a:ea typeface="Aptos" panose="020B0004020202020204" pitchFamily="34" charset="0"/>
                <a:cs typeface="Times New Roman" panose="02020603050405020304" pitchFamily="18" charset="0"/>
              </a:rPr>
              <a:t> </a:t>
            </a:r>
            <a:r>
              <a:rPr lang="es-CO" sz="1000" kern="100" dirty="0" err="1">
                <a:latin typeface="+mn-lt"/>
                <a:ea typeface="Aptos" panose="020B0004020202020204" pitchFamily="34" charset="0"/>
                <a:cs typeface="Times New Roman" panose="02020603050405020304" pitchFamily="18" charset="0"/>
              </a:rPr>
              <a:t>Obesity-Assessment</a:t>
            </a:r>
            <a:r>
              <a:rPr lang="es-CO" sz="1000" kern="100" dirty="0">
                <a:latin typeface="+mn-lt"/>
                <a:ea typeface="Aptos" panose="020B0004020202020204" pitchFamily="34" charset="0"/>
                <a:cs typeface="Times New Roman" panose="02020603050405020304" pitchFamily="18" charset="0"/>
              </a:rPr>
              <a:t>, </a:t>
            </a:r>
            <a:r>
              <a:rPr lang="es-CO" sz="1000" kern="100" dirty="0" err="1">
                <a:latin typeface="+mn-lt"/>
                <a:ea typeface="Aptos" panose="020B0004020202020204" pitchFamily="34" charset="0"/>
                <a:cs typeface="Times New Roman" panose="02020603050405020304" pitchFamily="18" charset="0"/>
              </a:rPr>
              <a:t>Treatment</a:t>
            </a:r>
            <a:r>
              <a:rPr lang="es-CO" sz="1000" kern="100" dirty="0">
                <a:latin typeface="+mn-lt"/>
                <a:ea typeface="Aptos" panose="020B0004020202020204" pitchFamily="34" charset="0"/>
                <a:cs typeface="Times New Roman" panose="02020603050405020304" pitchFamily="18" charset="0"/>
              </a:rPr>
              <a:t>, and </a:t>
            </a:r>
            <a:r>
              <a:rPr lang="es-CO" sz="1000" kern="100" dirty="0" err="1">
                <a:latin typeface="+mn-lt"/>
                <a:ea typeface="Aptos" panose="020B0004020202020204" pitchFamily="34" charset="0"/>
                <a:cs typeface="Times New Roman" panose="02020603050405020304" pitchFamily="18" charset="0"/>
              </a:rPr>
              <a:t>Prevention</a:t>
            </a:r>
            <a:r>
              <a:rPr lang="es-CO" sz="1000" kern="100" dirty="0">
                <a:latin typeface="+mn-lt"/>
                <a:ea typeface="Aptos" panose="020B0004020202020204" pitchFamily="34" charset="0"/>
                <a:cs typeface="Times New Roman" panose="02020603050405020304" pitchFamily="18" charset="0"/>
              </a:rPr>
              <a:t>: </a:t>
            </a:r>
            <a:r>
              <a:rPr lang="es-CO" sz="1000" kern="100" dirty="0" err="1">
                <a:latin typeface="+mn-lt"/>
                <a:ea typeface="Aptos" panose="020B0004020202020204" pitchFamily="34" charset="0"/>
                <a:cs typeface="Times New Roman" panose="02020603050405020304" pitchFamily="18" charset="0"/>
              </a:rPr>
              <a:t>An</a:t>
            </a:r>
            <a:r>
              <a:rPr lang="es-CO" sz="1000" kern="100" dirty="0">
                <a:latin typeface="+mn-lt"/>
                <a:ea typeface="Aptos" panose="020B0004020202020204" pitchFamily="34" charset="0"/>
                <a:cs typeface="Times New Roman" panose="02020603050405020304" pitchFamily="18" charset="0"/>
              </a:rPr>
              <a:t> Endocrine </a:t>
            </a:r>
            <a:r>
              <a:rPr lang="es-CO" sz="1000" kern="100" dirty="0" err="1">
                <a:latin typeface="+mn-lt"/>
                <a:ea typeface="Aptos" panose="020B0004020202020204" pitchFamily="34" charset="0"/>
                <a:cs typeface="Times New Roman" panose="02020603050405020304" pitchFamily="18" charset="0"/>
              </a:rPr>
              <a:t>Society</a:t>
            </a:r>
            <a:r>
              <a:rPr lang="es-CO" sz="1000" kern="100" dirty="0">
                <a:latin typeface="+mn-lt"/>
                <a:ea typeface="Aptos" panose="020B0004020202020204" pitchFamily="34" charset="0"/>
                <a:cs typeface="Times New Roman" panose="02020603050405020304" pitchFamily="18" charset="0"/>
              </a:rPr>
              <a:t> </a:t>
            </a:r>
            <a:r>
              <a:rPr lang="es-CO" sz="1000" kern="100" dirty="0" err="1">
                <a:latin typeface="+mn-lt"/>
                <a:ea typeface="Aptos" panose="020B0004020202020204" pitchFamily="34" charset="0"/>
                <a:cs typeface="Times New Roman" panose="02020603050405020304" pitchFamily="18" charset="0"/>
              </a:rPr>
              <a:t>Clinical</a:t>
            </a:r>
            <a:r>
              <a:rPr lang="es-CO" sz="1000" kern="100" dirty="0">
                <a:latin typeface="+mn-lt"/>
                <a:ea typeface="Aptos" panose="020B0004020202020204" pitchFamily="34" charset="0"/>
                <a:cs typeface="Times New Roman" panose="02020603050405020304" pitchFamily="18" charset="0"/>
              </a:rPr>
              <a:t> </a:t>
            </a:r>
            <a:r>
              <a:rPr lang="es-CO" sz="1000" kern="100" dirty="0" err="1">
                <a:latin typeface="+mn-lt"/>
                <a:ea typeface="Aptos" panose="020B0004020202020204" pitchFamily="34" charset="0"/>
                <a:cs typeface="Times New Roman" panose="02020603050405020304" pitchFamily="18" charset="0"/>
              </a:rPr>
              <a:t>Practice</a:t>
            </a:r>
            <a:r>
              <a:rPr lang="es-CO" sz="1000" kern="100" dirty="0">
                <a:latin typeface="+mn-lt"/>
                <a:ea typeface="Aptos" panose="020B0004020202020204" pitchFamily="34" charset="0"/>
                <a:cs typeface="Times New Roman" panose="02020603050405020304" pitchFamily="18" charset="0"/>
              </a:rPr>
              <a:t> </a:t>
            </a:r>
            <a:r>
              <a:rPr lang="es-CO" sz="1000" kern="100" dirty="0" err="1">
                <a:latin typeface="+mn-lt"/>
                <a:ea typeface="Aptos" panose="020B0004020202020204" pitchFamily="34" charset="0"/>
                <a:cs typeface="Times New Roman" panose="02020603050405020304" pitchFamily="18" charset="0"/>
              </a:rPr>
              <a:t>Guideline</a:t>
            </a:r>
            <a:r>
              <a:rPr lang="es-CO" sz="1000" kern="100" dirty="0">
                <a:latin typeface="+mn-lt"/>
                <a:ea typeface="Aptos" panose="020B0004020202020204" pitchFamily="34" charset="0"/>
                <a:cs typeface="Times New Roman" panose="02020603050405020304" pitchFamily="18" charset="0"/>
              </a:rPr>
              <a:t>. J. Clin. </a:t>
            </a:r>
            <a:r>
              <a:rPr lang="es-CO" sz="1000" kern="100" dirty="0" err="1">
                <a:latin typeface="+mn-lt"/>
                <a:ea typeface="Aptos" panose="020B0004020202020204" pitchFamily="34" charset="0"/>
                <a:cs typeface="Times New Roman" panose="02020603050405020304" pitchFamily="18" charset="0"/>
              </a:rPr>
              <a:t>Endocrinol</a:t>
            </a:r>
            <a:r>
              <a:rPr lang="es-CO" sz="1000" kern="100" dirty="0">
                <a:latin typeface="+mn-lt"/>
                <a:ea typeface="Aptos" panose="020B0004020202020204" pitchFamily="34" charset="0"/>
                <a:cs typeface="Times New Roman" panose="02020603050405020304" pitchFamily="18" charset="0"/>
              </a:rPr>
              <a:t>. </a:t>
            </a:r>
            <a:r>
              <a:rPr lang="es-CO" sz="1000" kern="100" dirty="0" err="1">
                <a:latin typeface="+mn-lt"/>
                <a:ea typeface="Aptos" panose="020B0004020202020204" pitchFamily="34" charset="0"/>
                <a:cs typeface="Times New Roman" panose="02020603050405020304" pitchFamily="18" charset="0"/>
              </a:rPr>
              <a:t>Metab</a:t>
            </a:r>
            <a:r>
              <a:rPr lang="es-CO" sz="1000" kern="100" dirty="0">
                <a:latin typeface="+mn-lt"/>
                <a:ea typeface="Aptos" panose="020B0004020202020204" pitchFamily="34" charset="0"/>
                <a:cs typeface="Times New Roman" panose="02020603050405020304" pitchFamily="18" charset="0"/>
              </a:rPr>
              <a:t>. 2017, 102, 709–757. [</a:t>
            </a:r>
            <a:r>
              <a:rPr lang="es-CO" sz="1000" kern="100" dirty="0" err="1">
                <a:latin typeface="+mn-lt"/>
                <a:ea typeface="Aptos" panose="020B0004020202020204" pitchFamily="34" charset="0"/>
                <a:cs typeface="Times New Roman" panose="02020603050405020304" pitchFamily="18" charset="0"/>
              </a:rPr>
              <a:t>CrossRef</a:t>
            </a:r>
            <a:r>
              <a:rPr lang="es-CO" sz="1000" kern="100" dirty="0">
                <a:latin typeface="+mn-lt"/>
                <a:ea typeface="Aptos" panose="020B0004020202020204" pitchFamily="34" charset="0"/>
                <a:cs typeface="Times New Roman" panose="02020603050405020304" pitchFamily="18" charset="0"/>
              </a:rPr>
              <a:t>] [PubMed] 3. Butte, N.F.; </a:t>
            </a:r>
            <a:r>
              <a:rPr lang="es-CO" sz="1000" kern="100" dirty="0" err="1">
                <a:latin typeface="+mn-lt"/>
                <a:ea typeface="Aptos" panose="020B0004020202020204" pitchFamily="34" charset="0"/>
                <a:cs typeface="Times New Roman" panose="02020603050405020304" pitchFamily="18" charset="0"/>
              </a:rPr>
              <a:t>Comuzzie</a:t>
            </a:r>
            <a:r>
              <a:rPr lang="es-CO" sz="1000" kern="100" dirty="0">
                <a:latin typeface="+mn-lt"/>
                <a:ea typeface="Aptos" panose="020B0004020202020204" pitchFamily="34" charset="0"/>
                <a:cs typeface="Times New Roman" panose="02020603050405020304" pitchFamily="18" charset="0"/>
              </a:rPr>
              <a:t>, A.G.; Cole, S.A.; </a:t>
            </a:r>
            <a:r>
              <a:rPr lang="es-CO" sz="1000" kern="100" dirty="0" err="1">
                <a:latin typeface="+mn-lt"/>
                <a:ea typeface="Aptos" panose="020B0004020202020204" pitchFamily="34" charset="0"/>
                <a:cs typeface="Times New Roman" panose="02020603050405020304" pitchFamily="18" charset="0"/>
              </a:rPr>
              <a:t>Mehta</a:t>
            </a:r>
            <a:r>
              <a:rPr lang="es-CO" sz="1000" kern="100" dirty="0">
                <a:latin typeface="+mn-lt"/>
                <a:ea typeface="Aptos" panose="020B0004020202020204" pitchFamily="34" charset="0"/>
                <a:cs typeface="Times New Roman" panose="02020603050405020304" pitchFamily="18" charset="0"/>
              </a:rPr>
              <a:t>, N.R.; </a:t>
            </a:r>
            <a:r>
              <a:rPr lang="es-CO" sz="1000" kern="100" dirty="0" err="1">
                <a:latin typeface="+mn-lt"/>
                <a:ea typeface="Aptos" panose="020B0004020202020204" pitchFamily="34" charset="0"/>
                <a:cs typeface="Times New Roman" panose="02020603050405020304" pitchFamily="18" charset="0"/>
              </a:rPr>
              <a:t>Cai</a:t>
            </a:r>
            <a:r>
              <a:rPr lang="es-CO" sz="1000" kern="100" dirty="0">
                <a:latin typeface="+mn-lt"/>
                <a:ea typeface="Aptos" panose="020B0004020202020204" pitchFamily="34" charset="0"/>
                <a:cs typeface="Times New Roman" panose="02020603050405020304" pitchFamily="18" charset="0"/>
              </a:rPr>
              <a:t>, G.; Tejero, M.; </a:t>
            </a:r>
            <a:r>
              <a:rPr lang="es-CO" sz="1000" kern="100" dirty="0" err="1">
                <a:latin typeface="+mn-lt"/>
                <a:ea typeface="Aptos" panose="020B0004020202020204" pitchFamily="34" charset="0"/>
                <a:cs typeface="Times New Roman" panose="02020603050405020304" pitchFamily="18" charset="0"/>
              </a:rPr>
              <a:t>Bastarrachea</a:t>
            </a:r>
            <a:r>
              <a:rPr lang="es-CO" sz="1000" kern="100" dirty="0">
                <a:latin typeface="+mn-lt"/>
                <a:ea typeface="Aptos" panose="020B0004020202020204" pitchFamily="34" charset="0"/>
                <a:cs typeface="Times New Roman" panose="02020603050405020304" pitchFamily="18" charset="0"/>
              </a:rPr>
              <a:t>, R.; Smith, E.O. </a:t>
            </a:r>
            <a:r>
              <a:rPr lang="es-CO" sz="1000" kern="100" dirty="0" err="1">
                <a:latin typeface="+mn-lt"/>
                <a:ea typeface="Aptos" panose="020B0004020202020204" pitchFamily="34" charset="0"/>
                <a:cs typeface="Times New Roman" panose="02020603050405020304" pitchFamily="18" charset="0"/>
              </a:rPr>
              <a:t>Quantitative</a:t>
            </a:r>
            <a:r>
              <a:rPr lang="es-CO" sz="1000" kern="100" dirty="0">
                <a:latin typeface="+mn-lt"/>
                <a:ea typeface="Aptos" panose="020B0004020202020204" pitchFamily="34" charset="0"/>
                <a:cs typeface="Times New Roman" panose="02020603050405020304" pitchFamily="18" charset="0"/>
              </a:rPr>
              <a:t> </a:t>
            </a:r>
            <a:r>
              <a:rPr lang="es-CO" sz="1000" kern="100" dirty="0" err="1">
                <a:latin typeface="+mn-lt"/>
                <a:ea typeface="Aptos" panose="020B0004020202020204" pitchFamily="34" charset="0"/>
                <a:cs typeface="Times New Roman" panose="02020603050405020304" pitchFamily="18" charset="0"/>
              </a:rPr>
              <a:t>genetic</a:t>
            </a:r>
            <a:r>
              <a:rPr lang="es-CO" sz="1000" kern="100" dirty="0">
                <a:latin typeface="+mn-lt"/>
                <a:ea typeface="Aptos" panose="020B0004020202020204" pitchFamily="34" charset="0"/>
                <a:cs typeface="Times New Roman" panose="02020603050405020304" pitchFamily="18" charset="0"/>
              </a:rPr>
              <a:t> </a:t>
            </a:r>
            <a:r>
              <a:rPr lang="es-CO" sz="1000" kern="100" dirty="0" err="1">
                <a:latin typeface="+mn-lt"/>
                <a:ea typeface="Aptos" panose="020B0004020202020204" pitchFamily="34" charset="0"/>
                <a:cs typeface="Times New Roman" panose="02020603050405020304" pitchFamily="18" charset="0"/>
              </a:rPr>
              <a:t>analysis</a:t>
            </a:r>
            <a:r>
              <a:rPr lang="es-CO" sz="1000" kern="100" dirty="0">
                <a:latin typeface="+mn-lt"/>
                <a:ea typeface="Aptos" panose="020B0004020202020204" pitchFamily="34" charset="0"/>
                <a:cs typeface="Times New Roman" panose="02020603050405020304" pitchFamily="18" charset="0"/>
              </a:rPr>
              <a:t> </a:t>
            </a:r>
            <a:r>
              <a:rPr lang="es-CO" sz="1000" kern="100" dirty="0" err="1">
                <a:latin typeface="+mn-lt"/>
                <a:ea typeface="Aptos" panose="020B0004020202020204" pitchFamily="34" charset="0"/>
                <a:cs typeface="Times New Roman" panose="02020603050405020304" pitchFamily="18" charset="0"/>
              </a:rPr>
              <a:t>of</a:t>
            </a:r>
            <a:r>
              <a:rPr lang="es-CO" sz="1000" kern="100" dirty="0">
                <a:latin typeface="+mn-lt"/>
                <a:ea typeface="Aptos" panose="020B0004020202020204" pitchFamily="34" charset="0"/>
                <a:cs typeface="Times New Roman" panose="02020603050405020304" pitchFamily="18" charset="0"/>
              </a:rPr>
              <a:t> </a:t>
            </a:r>
            <a:r>
              <a:rPr lang="es-CO" sz="1000" kern="100" dirty="0" err="1">
                <a:latin typeface="+mn-lt"/>
                <a:ea typeface="Aptos" panose="020B0004020202020204" pitchFamily="34" charset="0"/>
                <a:cs typeface="Times New Roman" panose="02020603050405020304" pitchFamily="18" charset="0"/>
              </a:rPr>
              <a:t>the</a:t>
            </a:r>
            <a:r>
              <a:rPr lang="es-CO" sz="1000" kern="100" dirty="0">
                <a:latin typeface="+mn-lt"/>
                <a:ea typeface="Aptos" panose="020B0004020202020204" pitchFamily="34" charset="0"/>
                <a:cs typeface="Times New Roman" panose="02020603050405020304" pitchFamily="18" charset="0"/>
              </a:rPr>
              <a:t> </a:t>
            </a:r>
            <a:r>
              <a:rPr lang="es-CO" sz="1000" kern="100" dirty="0" err="1">
                <a:latin typeface="+mn-lt"/>
                <a:ea typeface="Aptos" panose="020B0004020202020204" pitchFamily="34" charset="0"/>
                <a:cs typeface="Times New Roman" panose="02020603050405020304" pitchFamily="18" charset="0"/>
              </a:rPr>
              <a:t>metabolic</a:t>
            </a:r>
            <a:r>
              <a:rPr lang="es-CO" sz="1000" kern="100" dirty="0">
                <a:latin typeface="+mn-lt"/>
                <a:ea typeface="Aptos" panose="020B0004020202020204" pitchFamily="34" charset="0"/>
                <a:cs typeface="Times New Roman" panose="02020603050405020304" pitchFamily="18" charset="0"/>
              </a:rPr>
              <a:t> </a:t>
            </a:r>
            <a:r>
              <a:rPr lang="es-CO" sz="1000" kern="100" dirty="0" err="1">
                <a:latin typeface="+mn-lt"/>
                <a:ea typeface="Aptos" panose="020B0004020202020204" pitchFamily="34" charset="0"/>
                <a:cs typeface="Times New Roman" panose="02020603050405020304" pitchFamily="18" charset="0"/>
              </a:rPr>
              <a:t>syndrome</a:t>
            </a:r>
            <a:r>
              <a:rPr lang="es-CO" sz="1000" kern="100" dirty="0">
                <a:latin typeface="+mn-lt"/>
                <a:ea typeface="Aptos" panose="020B0004020202020204" pitchFamily="34" charset="0"/>
                <a:cs typeface="Times New Roman" panose="02020603050405020304" pitchFamily="18" charset="0"/>
              </a:rPr>
              <a:t> in </a:t>
            </a:r>
            <a:r>
              <a:rPr lang="es-CO" sz="1000" kern="100" dirty="0" err="1">
                <a:latin typeface="+mn-lt"/>
                <a:ea typeface="Aptos" panose="020B0004020202020204" pitchFamily="34" charset="0"/>
                <a:cs typeface="Times New Roman" panose="02020603050405020304" pitchFamily="18" charset="0"/>
              </a:rPr>
              <a:t>Hispanic</a:t>
            </a:r>
            <a:r>
              <a:rPr lang="es-CO" sz="1000" kern="100" dirty="0">
                <a:latin typeface="+mn-lt"/>
                <a:ea typeface="Aptos" panose="020B0004020202020204" pitchFamily="34" charset="0"/>
                <a:cs typeface="Times New Roman" panose="02020603050405020304" pitchFamily="18" charset="0"/>
              </a:rPr>
              <a:t> </a:t>
            </a:r>
            <a:r>
              <a:rPr lang="es-CO" sz="1000" kern="100" dirty="0" err="1">
                <a:latin typeface="+mn-lt"/>
                <a:ea typeface="Aptos" panose="020B0004020202020204" pitchFamily="34" charset="0"/>
                <a:cs typeface="Times New Roman" panose="02020603050405020304" pitchFamily="18" charset="0"/>
              </a:rPr>
              <a:t>children</a:t>
            </a:r>
            <a:r>
              <a:rPr lang="es-CO" sz="1000" kern="100" dirty="0">
                <a:latin typeface="+mn-lt"/>
                <a:ea typeface="Aptos" panose="020B0004020202020204" pitchFamily="34" charset="0"/>
                <a:cs typeface="Times New Roman" panose="02020603050405020304" pitchFamily="18" charset="0"/>
              </a:rPr>
              <a:t>. </a:t>
            </a:r>
            <a:r>
              <a:rPr lang="es-CO" sz="1000" kern="100" dirty="0" err="1">
                <a:latin typeface="+mn-lt"/>
                <a:ea typeface="Aptos" panose="020B0004020202020204" pitchFamily="34" charset="0"/>
                <a:cs typeface="Times New Roman" panose="02020603050405020304" pitchFamily="18" charset="0"/>
              </a:rPr>
              <a:t>Pediatr</a:t>
            </a:r>
            <a:r>
              <a:rPr lang="es-CO" sz="1000" kern="100" dirty="0">
                <a:latin typeface="+mn-lt"/>
                <a:ea typeface="Aptos" panose="020B0004020202020204" pitchFamily="34" charset="0"/>
                <a:cs typeface="Times New Roman" panose="02020603050405020304" pitchFamily="18" charset="0"/>
              </a:rPr>
              <a:t>. Res. 2005, 58, 1243–1248. [</a:t>
            </a:r>
            <a:r>
              <a:rPr lang="es-CO" sz="1000" kern="100" dirty="0" err="1">
                <a:latin typeface="+mn-lt"/>
                <a:ea typeface="Aptos" panose="020B0004020202020204" pitchFamily="34" charset="0"/>
                <a:cs typeface="Times New Roman" panose="02020603050405020304" pitchFamily="18" charset="0"/>
              </a:rPr>
              <a:t>CrossRef</a:t>
            </a:r>
            <a:r>
              <a:rPr lang="es-CO" sz="1000" kern="100" dirty="0">
                <a:latin typeface="+mn-lt"/>
                <a:ea typeface="Aptos" panose="020B0004020202020204" pitchFamily="34" charset="0"/>
                <a:cs typeface="Times New Roman" panose="02020603050405020304" pitchFamily="18" charset="0"/>
              </a:rPr>
              <a:t>] </a:t>
            </a:r>
          </a:p>
          <a:p>
            <a:pPr marL="228600" indent="-228600" algn="just">
              <a:lnSpc>
                <a:spcPct val="115000"/>
              </a:lnSpc>
              <a:spcAft>
                <a:spcPts val="800"/>
              </a:spcAft>
              <a:buAutoNum type="arabicPeriod"/>
            </a:pPr>
            <a:r>
              <a:rPr lang="es-CO" sz="1000" dirty="0">
                <a:latin typeface="+mn-lt"/>
              </a:rPr>
              <a:t>2. </a:t>
            </a:r>
            <a:r>
              <a:rPr lang="es-CO" sz="1000" dirty="0" err="1">
                <a:latin typeface="+mn-lt"/>
              </a:rPr>
              <a:t>Styne</a:t>
            </a:r>
            <a:r>
              <a:rPr lang="es-CO" sz="1000" dirty="0">
                <a:latin typeface="+mn-lt"/>
              </a:rPr>
              <a:t>, D.M.; </a:t>
            </a:r>
            <a:r>
              <a:rPr lang="es-CO" sz="1000" dirty="0" err="1">
                <a:latin typeface="+mn-lt"/>
              </a:rPr>
              <a:t>Arslanian</a:t>
            </a:r>
            <a:r>
              <a:rPr lang="es-CO" sz="1000" dirty="0">
                <a:latin typeface="+mn-lt"/>
              </a:rPr>
              <a:t>, S.A.; Connor, E.L.; </a:t>
            </a:r>
            <a:r>
              <a:rPr lang="es-CO" sz="1000" dirty="0" err="1">
                <a:latin typeface="+mn-lt"/>
              </a:rPr>
              <a:t>Farooqi</a:t>
            </a:r>
            <a:r>
              <a:rPr lang="es-CO" sz="1000" dirty="0">
                <a:latin typeface="+mn-lt"/>
              </a:rPr>
              <a:t>, I.S.; Murad, M.H.; </a:t>
            </a:r>
            <a:r>
              <a:rPr lang="es-CO" sz="1000" dirty="0" err="1">
                <a:latin typeface="+mn-lt"/>
              </a:rPr>
              <a:t>Silverstein</a:t>
            </a:r>
            <a:r>
              <a:rPr lang="es-CO" sz="1000" dirty="0">
                <a:latin typeface="+mn-lt"/>
              </a:rPr>
              <a:t>, J.H.; </a:t>
            </a:r>
            <a:r>
              <a:rPr lang="es-CO" sz="1000" dirty="0" err="1">
                <a:latin typeface="+mn-lt"/>
              </a:rPr>
              <a:t>Yanovski</a:t>
            </a:r>
            <a:r>
              <a:rPr lang="es-CO" sz="1000" dirty="0">
                <a:latin typeface="+mn-lt"/>
              </a:rPr>
              <a:t>, J.A. </a:t>
            </a:r>
            <a:r>
              <a:rPr lang="es-CO" sz="1000" dirty="0" err="1">
                <a:latin typeface="+mn-lt"/>
              </a:rPr>
              <a:t>Pediatric</a:t>
            </a:r>
            <a:r>
              <a:rPr lang="es-CO" sz="1000" dirty="0">
                <a:latin typeface="+mn-lt"/>
              </a:rPr>
              <a:t> </a:t>
            </a:r>
            <a:r>
              <a:rPr lang="es-CO" sz="1000" dirty="0" err="1">
                <a:latin typeface="+mn-lt"/>
              </a:rPr>
              <a:t>Obesity-Assessment</a:t>
            </a:r>
            <a:r>
              <a:rPr lang="es-CO" sz="1000" dirty="0">
                <a:latin typeface="+mn-lt"/>
              </a:rPr>
              <a:t>, </a:t>
            </a:r>
            <a:r>
              <a:rPr lang="es-CO" sz="1000" dirty="0" err="1">
                <a:latin typeface="+mn-lt"/>
              </a:rPr>
              <a:t>Treatment</a:t>
            </a:r>
            <a:r>
              <a:rPr lang="es-CO" sz="1000" dirty="0">
                <a:latin typeface="+mn-lt"/>
              </a:rPr>
              <a:t>, and </a:t>
            </a:r>
            <a:r>
              <a:rPr lang="es-CO" sz="1000" dirty="0" err="1">
                <a:latin typeface="+mn-lt"/>
              </a:rPr>
              <a:t>Prevention</a:t>
            </a:r>
            <a:r>
              <a:rPr lang="es-CO" sz="1000" dirty="0">
                <a:latin typeface="+mn-lt"/>
              </a:rPr>
              <a:t>: </a:t>
            </a:r>
            <a:r>
              <a:rPr lang="es-CO" sz="1000" dirty="0" err="1">
                <a:latin typeface="+mn-lt"/>
              </a:rPr>
              <a:t>An</a:t>
            </a:r>
            <a:r>
              <a:rPr lang="es-CO" sz="1000" dirty="0">
                <a:latin typeface="+mn-lt"/>
              </a:rPr>
              <a:t> Endocrine </a:t>
            </a:r>
            <a:r>
              <a:rPr lang="es-CO" sz="1000" dirty="0" err="1">
                <a:latin typeface="+mn-lt"/>
              </a:rPr>
              <a:t>Society</a:t>
            </a:r>
            <a:r>
              <a:rPr lang="es-CO" sz="1000" dirty="0">
                <a:latin typeface="+mn-lt"/>
              </a:rPr>
              <a:t> </a:t>
            </a:r>
            <a:r>
              <a:rPr lang="es-CO" sz="1000" dirty="0" err="1">
                <a:latin typeface="+mn-lt"/>
              </a:rPr>
              <a:t>Clinical</a:t>
            </a:r>
            <a:r>
              <a:rPr lang="es-CO" sz="1000" dirty="0">
                <a:latin typeface="+mn-lt"/>
              </a:rPr>
              <a:t> </a:t>
            </a:r>
            <a:r>
              <a:rPr lang="es-CO" sz="1000" dirty="0" err="1">
                <a:latin typeface="+mn-lt"/>
              </a:rPr>
              <a:t>Practice</a:t>
            </a:r>
            <a:r>
              <a:rPr lang="es-CO" sz="1000" dirty="0">
                <a:latin typeface="+mn-lt"/>
              </a:rPr>
              <a:t> </a:t>
            </a:r>
            <a:r>
              <a:rPr lang="es-CO" sz="1000" dirty="0" err="1">
                <a:latin typeface="+mn-lt"/>
              </a:rPr>
              <a:t>Guideline</a:t>
            </a:r>
            <a:r>
              <a:rPr lang="es-CO" sz="1000" dirty="0">
                <a:latin typeface="+mn-lt"/>
              </a:rPr>
              <a:t>. J. Clin. </a:t>
            </a:r>
            <a:r>
              <a:rPr lang="es-CO" sz="1000" dirty="0" err="1">
                <a:latin typeface="+mn-lt"/>
              </a:rPr>
              <a:t>Endocrinol</a:t>
            </a:r>
            <a:r>
              <a:rPr lang="es-CO" sz="1000" dirty="0">
                <a:latin typeface="+mn-lt"/>
              </a:rPr>
              <a:t>. </a:t>
            </a:r>
            <a:r>
              <a:rPr lang="es-CO" sz="1000" dirty="0" err="1">
                <a:latin typeface="+mn-lt"/>
              </a:rPr>
              <a:t>Metab</a:t>
            </a:r>
            <a:r>
              <a:rPr lang="es-CO" sz="1000" dirty="0">
                <a:latin typeface="+mn-lt"/>
              </a:rPr>
              <a:t>. 2017, 102, 709–757. [</a:t>
            </a:r>
            <a:r>
              <a:rPr lang="es-CO" sz="1000" dirty="0" err="1">
                <a:latin typeface="+mn-lt"/>
              </a:rPr>
              <a:t>CrossRef</a:t>
            </a:r>
            <a:r>
              <a:rPr lang="es-CO" sz="1000" dirty="0">
                <a:latin typeface="+mn-lt"/>
              </a:rPr>
              <a:t>] [PubMed] </a:t>
            </a:r>
          </a:p>
          <a:p>
            <a:pPr marL="228600" indent="-228600" algn="just">
              <a:lnSpc>
                <a:spcPct val="115000"/>
              </a:lnSpc>
              <a:spcAft>
                <a:spcPts val="800"/>
              </a:spcAft>
              <a:buAutoNum type="arabicPeriod"/>
            </a:pPr>
            <a:r>
              <a:rPr lang="es-CO" sz="1000" dirty="0">
                <a:latin typeface="+mn-lt"/>
              </a:rPr>
              <a:t>3. Butte, N.F.; </a:t>
            </a:r>
            <a:r>
              <a:rPr lang="es-CO" sz="1000" dirty="0" err="1">
                <a:latin typeface="+mn-lt"/>
              </a:rPr>
              <a:t>Comuzzie</a:t>
            </a:r>
            <a:r>
              <a:rPr lang="es-CO" sz="1000" dirty="0">
                <a:latin typeface="+mn-lt"/>
              </a:rPr>
              <a:t>, A.G.; Cole, S.A.; </a:t>
            </a:r>
            <a:r>
              <a:rPr lang="es-CO" sz="1000" dirty="0" err="1">
                <a:latin typeface="+mn-lt"/>
              </a:rPr>
              <a:t>Mehta</a:t>
            </a:r>
            <a:r>
              <a:rPr lang="es-CO" sz="1000" dirty="0">
                <a:latin typeface="+mn-lt"/>
              </a:rPr>
              <a:t>, N.R.; </a:t>
            </a:r>
            <a:r>
              <a:rPr lang="es-CO" sz="1000" dirty="0" err="1">
                <a:latin typeface="+mn-lt"/>
              </a:rPr>
              <a:t>Cai</a:t>
            </a:r>
            <a:r>
              <a:rPr lang="es-CO" sz="1000" dirty="0">
                <a:latin typeface="+mn-lt"/>
              </a:rPr>
              <a:t>, G.; Tejero, M.; </a:t>
            </a:r>
            <a:r>
              <a:rPr lang="es-CO" sz="1000" dirty="0" err="1">
                <a:latin typeface="+mn-lt"/>
              </a:rPr>
              <a:t>Bastarrachea</a:t>
            </a:r>
            <a:r>
              <a:rPr lang="es-CO" sz="1000" dirty="0">
                <a:latin typeface="+mn-lt"/>
              </a:rPr>
              <a:t>, R.; Smith, E.O. </a:t>
            </a:r>
            <a:r>
              <a:rPr lang="es-CO" sz="1000" dirty="0" err="1">
                <a:latin typeface="+mn-lt"/>
              </a:rPr>
              <a:t>Quantitative</a:t>
            </a:r>
            <a:r>
              <a:rPr lang="es-CO" sz="1000" dirty="0">
                <a:latin typeface="+mn-lt"/>
              </a:rPr>
              <a:t> </a:t>
            </a:r>
            <a:r>
              <a:rPr lang="es-CO" sz="1000" dirty="0" err="1">
                <a:latin typeface="+mn-lt"/>
              </a:rPr>
              <a:t>genetic</a:t>
            </a:r>
            <a:r>
              <a:rPr lang="es-CO" sz="1000" dirty="0">
                <a:latin typeface="+mn-lt"/>
              </a:rPr>
              <a:t> </a:t>
            </a:r>
            <a:r>
              <a:rPr lang="es-CO" sz="1000" dirty="0" err="1">
                <a:latin typeface="+mn-lt"/>
              </a:rPr>
              <a:t>analysis</a:t>
            </a:r>
            <a:r>
              <a:rPr lang="es-CO" sz="1000" dirty="0">
                <a:latin typeface="+mn-lt"/>
              </a:rPr>
              <a:t> </a:t>
            </a:r>
            <a:r>
              <a:rPr lang="es-CO" sz="1000" dirty="0" err="1">
                <a:latin typeface="+mn-lt"/>
              </a:rPr>
              <a:t>of</a:t>
            </a:r>
            <a:r>
              <a:rPr lang="es-CO" sz="1000" dirty="0">
                <a:latin typeface="+mn-lt"/>
              </a:rPr>
              <a:t> </a:t>
            </a:r>
            <a:r>
              <a:rPr lang="es-CO" sz="1000" dirty="0" err="1">
                <a:latin typeface="+mn-lt"/>
              </a:rPr>
              <a:t>the</a:t>
            </a:r>
            <a:r>
              <a:rPr lang="es-CO" sz="1000" dirty="0">
                <a:latin typeface="+mn-lt"/>
              </a:rPr>
              <a:t> </a:t>
            </a:r>
            <a:r>
              <a:rPr lang="es-CO" sz="1000" dirty="0" err="1">
                <a:latin typeface="+mn-lt"/>
              </a:rPr>
              <a:t>metabolic</a:t>
            </a:r>
            <a:r>
              <a:rPr lang="es-CO" sz="1000" dirty="0">
                <a:latin typeface="+mn-lt"/>
              </a:rPr>
              <a:t> </a:t>
            </a:r>
            <a:r>
              <a:rPr lang="es-CO" sz="1000" dirty="0" err="1">
                <a:latin typeface="+mn-lt"/>
              </a:rPr>
              <a:t>syndrome</a:t>
            </a:r>
            <a:r>
              <a:rPr lang="es-CO" sz="1000" dirty="0">
                <a:latin typeface="+mn-lt"/>
              </a:rPr>
              <a:t> in </a:t>
            </a:r>
            <a:r>
              <a:rPr lang="es-CO" sz="1000" dirty="0" err="1">
                <a:latin typeface="+mn-lt"/>
              </a:rPr>
              <a:t>Hispanic</a:t>
            </a:r>
            <a:r>
              <a:rPr lang="es-CO" sz="1000" dirty="0">
                <a:latin typeface="+mn-lt"/>
              </a:rPr>
              <a:t> </a:t>
            </a:r>
            <a:r>
              <a:rPr lang="es-CO" sz="1000" dirty="0" err="1">
                <a:latin typeface="+mn-lt"/>
              </a:rPr>
              <a:t>children</a:t>
            </a:r>
            <a:r>
              <a:rPr lang="es-CO" sz="1000" dirty="0">
                <a:latin typeface="+mn-lt"/>
              </a:rPr>
              <a:t>. </a:t>
            </a:r>
            <a:r>
              <a:rPr lang="es-CO" sz="1000" dirty="0" err="1">
                <a:latin typeface="+mn-lt"/>
              </a:rPr>
              <a:t>Pediatr</a:t>
            </a:r>
            <a:r>
              <a:rPr lang="es-CO" sz="1000" dirty="0">
                <a:latin typeface="+mn-lt"/>
              </a:rPr>
              <a:t>. Res. 2005, 58, 1243–1248. [</a:t>
            </a:r>
            <a:r>
              <a:rPr lang="es-CO" sz="1000" dirty="0" err="1">
                <a:latin typeface="+mn-lt"/>
              </a:rPr>
              <a:t>CrossRef</a:t>
            </a:r>
            <a:r>
              <a:rPr lang="es-CO" sz="1000" dirty="0">
                <a:latin typeface="+mn-lt"/>
              </a:rPr>
              <a:t>] </a:t>
            </a:r>
          </a:p>
          <a:p>
            <a:pPr marL="228600" indent="-228600" algn="just">
              <a:lnSpc>
                <a:spcPct val="115000"/>
              </a:lnSpc>
              <a:spcAft>
                <a:spcPts val="800"/>
              </a:spcAft>
              <a:buAutoNum type="arabicPeriod"/>
            </a:pPr>
            <a:r>
              <a:rPr lang="es-CO" sz="1000" dirty="0">
                <a:latin typeface="+mn-lt"/>
              </a:rPr>
              <a:t>4. </a:t>
            </a:r>
            <a:r>
              <a:rPr lang="es-CO" sz="1000" dirty="0" err="1">
                <a:latin typeface="+mn-lt"/>
              </a:rPr>
              <a:t>O’Rahilly</a:t>
            </a:r>
            <a:r>
              <a:rPr lang="es-CO" sz="1000" dirty="0">
                <a:latin typeface="+mn-lt"/>
              </a:rPr>
              <a:t>, S.; </a:t>
            </a:r>
            <a:r>
              <a:rPr lang="es-CO" sz="1000" dirty="0" err="1">
                <a:latin typeface="+mn-lt"/>
              </a:rPr>
              <a:t>Farooqi</a:t>
            </a:r>
            <a:r>
              <a:rPr lang="es-CO" sz="1000" dirty="0">
                <a:latin typeface="+mn-lt"/>
              </a:rPr>
              <a:t>, I.S. Human </a:t>
            </a:r>
            <a:r>
              <a:rPr lang="es-CO" sz="1000" dirty="0" err="1">
                <a:latin typeface="+mn-lt"/>
              </a:rPr>
              <a:t>obesity</a:t>
            </a:r>
            <a:r>
              <a:rPr lang="es-CO" sz="1000" dirty="0">
                <a:latin typeface="+mn-lt"/>
              </a:rPr>
              <a:t> as a </a:t>
            </a:r>
            <a:r>
              <a:rPr lang="es-CO" sz="1000" dirty="0" err="1">
                <a:latin typeface="+mn-lt"/>
              </a:rPr>
              <a:t>heritable</a:t>
            </a:r>
            <a:r>
              <a:rPr lang="es-CO" sz="1000" dirty="0">
                <a:latin typeface="+mn-lt"/>
              </a:rPr>
              <a:t> </a:t>
            </a:r>
            <a:r>
              <a:rPr lang="es-CO" sz="1000" dirty="0" err="1">
                <a:latin typeface="+mn-lt"/>
              </a:rPr>
              <a:t>disorder</a:t>
            </a:r>
            <a:r>
              <a:rPr lang="es-CO" sz="1000" dirty="0">
                <a:latin typeface="+mn-lt"/>
              </a:rPr>
              <a:t> </a:t>
            </a:r>
            <a:r>
              <a:rPr lang="es-CO" sz="1000" dirty="0" err="1">
                <a:latin typeface="+mn-lt"/>
              </a:rPr>
              <a:t>of</a:t>
            </a:r>
            <a:r>
              <a:rPr lang="es-CO" sz="1000" dirty="0">
                <a:latin typeface="+mn-lt"/>
              </a:rPr>
              <a:t> </a:t>
            </a:r>
            <a:r>
              <a:rPr lang="es-CO" sz="1000" dirty="0" err="1">
                <a:latin typeface="+mn-lt"/>
              </a:rPr>
              <a:t>the</a:t>
            </a:r>
            <a:r>
              <a:rPr lang="es-CO" sz="1000" dirty="0">
                <a:latin typeface="+mn-lt"/>
              </a:rPr>
              <a:t> central control </a:t>
            </a:r>
            <a:r>
              <a:rPr lang="es-CO" sz="1000" dirty="0" err="1">
                <a:latin typeface="+mn-lt"/>
              </a:rPr>
              <a:t>of</a:t>
            </a:r>
            <a:r>
              <a:rPr lang="es-CO" sz="1000" dirty="0">
                <a:latin typeface="+mn-lt"/>
              </a:rPr>
              <a:t> </a:t>
            </a:r>
            <a:r>
              <a:rPr lang="es-CO" sz="1000" dirty="0" err="1">
                <a:latin typeface="+mn-lt"/>
              </a:rPr>
              <a:t>energy</a:t>
            </a:r>
            <a:r>
              <a:rPr lang="es-CO" sz="1000" dirty="0">
                <a:latin typeface="+mn-lt"/>
              </a:rPr>
              <a:t> balance. </a:t>
            </a:r>
            <a:r>
              <a:rPr lang="es-CO" sz="1000" dirty="0" err="1">
                <a:latin typeface="+mn-lt"/>
              </a:rPr>
              <a:t>Int</a:t>
            </a:r>
            <a:r>
              <a:rPr lang="es-CO" sz="1000" dirty="0">
                <a:latin typeface="+mn-lt"/>
              </a:rPr>
              <a:t>. J. </a:t>
            </a:r>
            <a:r>
              <a:rPr lang="es-CO" sz="1000" dirty="0" err="1">
                <a:latin typeface="+mn-lt"/>
              </a:rPr>
              <a:t>Obes</a:t>
            </a:r>
            <a:r>
              <a:rPr lang="es-CO" sz="1000" dirty="0">
                <a:latin typeface="+mn-lt"/>
              </a:rPr>
              <a:t>. (2005) 2008, 32 (</a:t>
            </a:r>
            <a:r>
              <a:rPr lang="es-CO" sz="1000" dirty="0" err="1">
                <a:latin typeface="+mn-lt"/>
              </a:rPr>
              <a:t>Suppl</a:t>
            </a:r>
            <a:r>
              <a:rPr lang="es-CO" sz="1000" dirty="0">
                <a:latin typeface="+mn-lt"/>
              </a:rPr>
              <a:t>. 7), S55–S61. [</a:t>
            </a:r>
            <a:r>
              <a:rPr lang="es-CO" sz="1000" dirty="0" err="1">
                <a:latin typeface="+mn-lt"/>
              </a:rPr>
              <a:t>CrossRef</a:t>
            </a:r>
            <a:r>
              <a:rPr lang="es-CO" sz="1000" dirty="0">
                <a:latin typeface="+mn-lt"/>
              </a:rPr>
              <a:t>] [PubMed]</a:t>
            </a:r>
            <a:endParaRPr lang="es-CO" sz="1000" kern="100" dirty="0">
              <a:latin typeface="+mn-lt"/>
              <a:ea typeface="Aptos" panose="020B0004020202020204" pitchFamily="34" charset="0"/>
              <a:cs typeface="Times New Roman" panose="02020603050405020304" pitchFamily="18" charset="0"/>
            </a:endParaRPr>
          </a:p>
          <a:p>
            <a:pPr algn="just">
              <a:lnSpc>
                <a:spcPct val="95000"/>
              </a:lnSpc>
              <a:buFont typeface="Symbol" pitchFamily="18" charset="2"/>
              <a:buAutoNum type="arabicPeriod"/>
            </a:pPr>
            <a:endParaRPr lang="en-US" altLang="en-US" sz="1200" b="1" dirty="0">
              <a:latin typeface="+mn-lt"/>
            </a:endParaRPr>
          </a:p>
        </p:txBody>
      </p:sp>
      <p:sp>
        <p:nvSpPr>
          <p:cNvPr id="2064" name="Text Box 39"/>
          <p:cNvSpPr txBox="1">
            <a:spLocks noChangeArrowheads="1"/>
          </p:cNvSpPr>
          <p:nvPr/>
        </p:nvSpPr>
        <p:spPr bwMode="auto">
          <a:xfrm>
            <a:off x="8596313" y="9476498"/>
            <a:ext cx="7208837" cy="34584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9906" tIns="14953" rIns="29906" bIns="14953">
            <a:spAutoFit/>
          </a:bodyPr>
          <a:lstStyle>
            <a:lvl1pPr defTabSz="298450" eaLnBrk="0" hangingPunct="0">
              <a:defRPr sz="4200">
                <a:solidFill>
                  <a:schemeClr val="tx1"/>
                </a:solidFill>
                <a:latin typeface="Arial" charset="0"/>
              </a:defRPr>
            </a:lvl1pPr>
            <a:lvl2pPr marL="742950" indent="-285750" defTabSz="298450" eaLnBrk="0" hangingPunct="0">
              <a:defRPr sz="4200">
                <a:solidFill>
                  <a:schemeClr val="tx1"/>
                </a:solidFill>
                <a:latin typeface="Arial" charset="0"/>
              </a:defRPr>
            </a:lvl2pPr>
            <a:lvl3pPr marL="1143000" indent="-228600" defTabSz="298450" eaLnBrk="0" hangingPunct="0">
              <a:defRPr sz="4200">
                <a:solidFill>
                  <a:schemeClr val="tx1"/>
                </a:solidFill>
                <a:latin typeface="Arial" charset="0"/>
              </a:defRPr>
            </a:lvl3pPr>
            <a:lvl4pPr marL="1600200" indent="-228600" defTabSz="298450" eaLnBrk="0" hangingPunct="0">
              <a:defRPr sz="4200">
                <a:solidFill>
                  <a:schemeClr val="tx1"/>
                </a:solidFill>
                <a:latin typeface="Arial" charset="0"/>
              </a:defRPr>
            </a:lvl4pPr>
            <a:lvl5pPr marL="2057400" indent="-228600" defTabSz="298450" eaLnBrk="0" hangingPunct="0">
              <a:defRPr sz="4200">
                <a:solidFill>
                  <a:schemeClr val="tx1"/>
                </a:solidFill>
                <a:latin typeface="Arial" charset="0"/>
              </a:defRPr>
            </a:lvl5pPr>
            <a:lvl6pPr marL="2514600" indent="-228600" algn="ctr" defTabSz="298450" eaLnBrk="0" fontAlgn="base" hangingPunct="0">
              <a:spcBef>
                <a:spcPct val="0"/>
              </a:spcBef>
              <a:spcAft>
                <a:spcPct val="0"/>
              </a:spcAft>
              <a:defRPr sz="4200">
                <a:solidFill>
                  <a:schemeClr val="tx1"/>
                </a:solidFill>
                <a:latin typeface="Arial" charset="0"/>
              </a:defRPr>
            </a:lvl6pPr>
            <a:lvl7pPr marL="2971800" indent="-228600" algn="ctr" defTabSz="298450" eaLnBrk="0" fontAlgn="base" hangingPunct="0">
              <a:spcBef>
                <a:spcPct val="0"/>
              </a:spcBef>
              <a:spcAft>
                <a:spcPct val="0"/>
              </a:spcAft>
              <a:defRPr sz="4200">
                <a:solidFill>
                  <a:schemeClr val="tx1"/>
                </a:solidFill>
                <a:latin typeface="Arial" charset="0"/>
              </a:defRPr>
            </a:lvl7pPr>
            <a:lvl8pPr marL="3429000" indent="-228600" algn="ctr" defTabSz="298450" eaLnBrk="0" fontAlgn="base" hangingPunct="0">
              <a:spcBef>
                <a:spcPct val="0"/>
              </a:spcBef>
              <a:spcAft>
                <a:spcPct val="0"/>
              </a:spcAft>
              <a:defRPr sz="4200">
                <a:solidFill>
                  <a:schemeClr val="tx1"/>
                </a:solidFill>
                <a:latin typeface="Arial" charset="0"/>
              </a:defRPr>
            </a:lvl8pPr>
            <a:lvl9pPr marL="3886200" indent="-228600" algn="ctr" defTabSz="298450" eaLnBrk="0" fontAlgn="base" hangingPunct="0">
              <a:spcBef>
                <a:spcPct val="0"/>
              </a:spcBef>
              <a:spcAft>
                <a:spcPct val="0"/>
              </a:spcAft>
              <a:defRPr sz="4200">
                <a:solidFill>
                  <a:schemeClr val="tx1"/>
                </a:solidFill>
                <a:latin typeface="Arial" charset="0"/>
              </a:defRPr>
            </a:lvl9pPr>
          </a:lstStyle>
          <a:p>
            <a:pPr algn="just">
              <a:lnSpc>
                <a:spcPct val="95000"/>
              </a:lnSpc>
            </a:pPr>
            <a:r>
              <a:rPr lang="en-US" sz="1400" b="1" dirty="0">
                <a:latin typeface="+mn-lt"/>
              </a:rPr>
              <a:t>Physical examination: </a:t>
            </a:r>
            <a:r>
              <a:rPr lang="en-US" sz="1400" dirty="0">
                <a:latin typeface="+mn-lt"/>
              </a:rPr>
              <a:t>Age 22yrs, BP was 106/70 mm Hg, HR was 93 bpm, </a:t>
            </a:r>
            <a:r>
              <a:rPr lang="es-CO" sz="1400" dirty="0" err="1">
                <a:latin typeface="+mn-lt"/>
              </a:rPr>
              <a:t>weight</a:t>
            </a:r>
            <a:r>
              <a:rPr lang="es-CO" sz="1400" dirty="0">
                <a:latin typeface="+mn-lt"/>
              </a:rPr>
              <a:t> </a:t>
            </a:r>
            <a:r>
              <a:rPr lang="es-CO" sz="1400" dirty="0" err="1">
                <a:latin typeface="+mn-lt"/>
              </a:rPr>
              <a:t>was</a:t>
            </a:r>
            <a:r>
              <a:rPr lang="es-CO" sz="1400" dirty="0">
                <a:latin typeface="+mn-lt"/>
              </a:rPr>
              <a:t> 133.45 kg, </a:t>
            </a:r>
            <a:r>
              <a:rPr lang="es-CO" sz="1400" dirty="0" err="1">
                <a:latin typeface="+mn-lt"/>
              </a:rPr>
              <a:t>height</a:t>
            </a:r>
            <a:r>
              <a:rPr lang="es-CO" sz="1400" dirty="0">
                <a:latin typeface="+mn-lt"/>
              </a:rPr>
              <a:t> </a:t>
            </a:r>
            <a:r>
              <a:rPr lang="es-CO" sz="1400" dirty="0" err="1">
                <a:latin typeface="+mn-lt"/>
              </a:rPr>
              <a:t>was</a:t>
            </a:r>
            <a:r>
              <a:rPr lang="es-CO" sz="1400" dirty="0">
                <a:latin typeface="+mn-lt"/>
              </a:rPr>
              <a:t> 147.1 cm, </a:t>
            </a:r>
            <a:r>
              <a:rPr lang="es-CO" sz="1400" dirty="0" err="1">
                <a:latin typeface="+mn-lt"/>
              </a:rPr>
              <a:t>waist</a:t>
            </a:r>
            <a:r>
              <a:rPr lang="es-CO" sz="1400" dirty="0">
                <a:latin typeface="+mn-lt"/>
              </a:rPr>
              <a:t> </a:t>
            </a:r>
            <a:r>
              <a:rPr lang="es-CO" sz="1400" dirty="0" err="1">
                <a:latin typeface="+mn-lt"/>
              </a:rPr>
              <a:t>circumference</a:t>
            </a:r>
            <a:r>
              <a:rPr lang="es-CO" sz="1400" dirty="0">
                <a:latin typeface="+mn-lt"/>
              </a:rPr>
              <a:t> </a:t>
            </a:r>
            <a:r>
              <a:rPr lang="es-CO" sz="1400" dirty="0" err="1">
                <a:latin typeface="+mn-lt"/>
              </a:rPr>
              <a:t>was</a:t>
            </a:r>
            <a:r>
              <a:rPr lang="es-CO" sz="1400" dirty="0">
                <a:latin typeface="+mn-lt"/>
              </a:rPr>
              <a:t> 144 cm, and BMI </a:t>
            </a:r>
            <a:r>
              <a:rPr lang="es-CO" sz="1400" dirty="0" err="1">
                <a:latin typeface="+mn-lt"/>
              </a:rPr>
              <a:t>was</a:t>
            </a:r>
            <a:r>
              <a:rPr lang="es-CO" sz="1400" dirty="0">
                <a:latin typeface="+mn-lt"/>
              </a:rPr>
              <a:t> 61.7 kg/m2 .</a:t>
            </a:r>
          </a:p>
          <a:p>
            <a:pPr algn="just">
              <a:lnSpc>
                <a:spcPct val="95000"/>
              </a:lnSpc>
            </a:pPr>
            <a:r>
              <a:rPr lang="es-CO" sz="1400" dirty="0" err="1">
                <a:latin typeface="+mn-lt"/>
              </a:rPr>
              <a:t>She</a:t>
            </a:r>
            <a:r>
              <a:rPr lang="es-CO" sz="1400" dirty="0">
                <a:latin typeface="+mn-lt"/>
              </a:rPr>
              <a:t> </a:t>
            </a:r>
            <a:r>
              <a:rPr lang="es-CO" sz="1400" dirty="0" err="1">
                <a:latin typeface="+mn-lt"/>
              </a:rPr>
              <a:t>had</a:t>
            </a:r>
            <a:r>
              <a:rPr lang="es-CO" sz="1400" dirty="0">
                <a:latin typeface="+mn-lt"/>
              </a:rPr>
              <a:t> severe </a:t>
            </a:r>
            <a:r>
              <a:rPr lang="es-CO" sz="1400" dirty="0" err="1">
                <a:latin typeface="+mn-lt"/>
              </a:rPr>
              <a:t>obesity</a:t>
            </a:r>
            <a:r>
              <a:rPr lang="es-CO" sz="1400" dirty="0">
                <a:latin typeface="+mn-lt"/>
              </a:rPr>
              <a:t>, a normal </a:t>
            </a:r>
            <a:r>
              <a:rPr lang="es-CO" sz="1400" dirty="0" err="1">
                <a:latin typeface="+mn-lt"/>
              </a:rPr>
              <a:t>neurological</a:t>
            </a:r>
            <a:r>
              <a:rPr lang="es-CO" sz="1400" dirty="0">
                <a:latin typeface="+mn-lt"/>
              </a:rPr>
              <a:t> </a:t>
            </a:r>
            <a:r>
              <a:rPr lang="es-CO" sz="1400" dirty="0" err="1">
                <a:latin typeface="+mn-lt"/>
              </a:rPr>
              <a:t>exam</a:t>
            </a:r>
            <a:r>
              <a:rPr lang="es-CO" sz="1400" dirty="0">
                <a:latin typeface="+mn-lt"/>
              </a:rPr>
              <a:t>, </a:t>
            </a:r>
            <a:r>
              <a:rPr lang="es-CO" sz="1400" dirty="0" err="1">
                <a:latin typeface="+mn-lt"/>
              </a:rPr>
              <a:t>average</a:t>
            </a:r>
            <a:r>
              <a:rPr lang="es-CO" sz="1400" dirty="0">
                <a:latin typeface="+mn-lt"/>
              </a:rPr>
              <a:t> </a:t>
            </a:r>
            <a:r>
              <a:rPr lang="es-CO" sz="1400" dirty="0" err="1">
                <a:latin typeface="+mn-lt"/>
              </a:rPr>
              <a:t>intelligence</a:t>
            </a:r>
            <a:r>
              <a:rPr lang="es-CO" sz="1400" dirty="0">
                <a:latin typeface="+mn-lt"/>
              </a:rPr>
              <a:t>, a severe </a:t>
            </a:r>
            <a:r>
              <a:rPr lang="es-CO" sz="1400" dirty="0" err="1">
                <a:latin typeface="+mn-lt"/>
              </a:rPr>
              <a:t>left</a:t>
            </a:r>
            <a:r>
              <a:rPr lang="es-CO" sz="1400" dirty="0">
                <a:latin typeface="+mn-lt"/>
              </a:rPr>
              <a:t> </a:t>
            </a:r>
            <a:r>
              <a:rPr lang="es-CO" sz="1400" dirty="0" err="1">
                <a:latin typeface="+mn-lt"/>
              </a:rPr>
              <a:t>eye</a:t>
            </a:r>
            <a:r>
              <a:rPr lang="es-CO" sz="1400" dirty="0">
                <a:latin typeface="+mn-lt"/>
              </a:rPr>
              <a:t> </a:t>
            </a:r>
            <a:r>
              <a:rPr lang="es-CO" sz="1400" dirty="0" err="1">
                <a:latin typeface="+mn-lt"/>
              </a:rPr>
              <a:t>strabismus</a:t>
            </a:r>
            <a:r>
              <a:rPr lang="es-CO" sz="1400" dirty="0">
                <a:latin typeface="+mn-lt"/>
              </a:rPr>
              <a:t>, </a:t>
            </a:r>
            <a:r>
              <a:rPr lang="es-CO" sz="1400" dirty="0" err="1">
                <a:latin typeface="+mn-lt"/>
              </a:rPr>
              <a:t>mild</a:t>
            </a:r>
            <a:r>
              <a:rPr lang="es-CO" sz="1400" dirty="0">
                <a:latin typeface="+mn-lt"/>
              </a:rPr>
              <a:t> </a:t>
            </a:r>
            <a:r>
              <a:rPr lang="es-CO" sz="1400" dirty="0" err="1">
                <a:latin typeface="+mn-lt"/>
              </a:rPr>
              <a:t>hirsutism</a:t>
            </a:r>
            <a:r>
              <a:rPr lang="es-CO" sz="1400" dirty="0">
                <a:latin typeface="+mn-lt"/>
              </a:rPr>
              <a:t> (</a:t>
            </a:r>
            <a:r>
              <a:rPr lang="es-CO" sz="1400" dirty="0" err="1">
                <a:latin typeface="+mn-lt"/>
              </a:rPr>
              <a:t>Ferriman</a:t>
            </a:r>
            <a:r>
              <a:rPr lang="es-CO" sz="1400" dirty="0">
                <a:latin typeface="+mn-lt"/>
              </a:rPr>
              <a:t> and </a:t>
            </a:r>
            <a:r>
              <a:rPr lang="es-CO" sz="1400" dirty="0" err="1">
                <a:latin typeface="+mn-lt"/>
              </a:rPr>
              <a:t>Gallwey</a:t>
            </a:r>
            <a:r>
              <a:rPr lang="es-CO" sz="1400" dirty="0">
                <a:latin typeface="+mn-lt"/>
              </a:rPr>
              <a:t> score 11), acantosis nigricans </a:t>
            </a:r>
            <a:r>
              <a:rPr lang="es-CO" sz="1400" dirty="0" err="1">
                <a:latin typeface="+mn-lt"/>
              </a:rPr>
              <a:t>on</a:t>
            </a:r>
            <a:r>
              <a:rPr lang="es-CO" sz="1400" dirty="0">
                <a:latin typeface="+mn-lt"/>
              </a:rPr>
              <a:t> </a:t>
            </a:r>
            <a:r>
              <a:rPr lang="es-CO" sz="1400" dirty="0" err="1">
                <a:latin typeface="+mn-lt"/>
              </a:rPr>
              <a:t>the</a:t>
            </a:r>
            <a:r>
              <a:rPr lang="es-CO" sz="1400" dirty="0">
                <a:latin typeface="+mn-lt"/>
              </a:rPr>
              <a:t> </a:t>
            </a:r>
            <a:r>
              <a:rPr lang="es-CO" sz="1400" dirty="0" err="1">
                <a:latin typeface="+mn-lt"/>
              </a:rPr>
              <a:t>neck</a:t>
            </a:r>
            <a:r>
              <a:rPr lang="es-CO" sz="1400" dirty="0">
                <a:latin typeface="+mn-lt"/>
              </a:rPr>
              <a:t>, </a:t>
            </a:r>
            <a:r>
              <a:rPr lang="es-CO" sz="1400" dirty="0" err="1">
                <a:latin typeface="+mn-lt"/>
              </a:rPr>
              <a:t>mild</a:t>
            </a:r>
            <a:r>
              <a:rPr lang="es-CO" sz="1400" dirty="0">
                <a:latin typeface="+mn-lt"/>
              </a:rPr>
              <a:t> </a:t>
            </a:r>
            <a:r>
              <a:rPr lang="es-CO" sz="1400" dirty="0" err="1">
                <a:latin typeface="+mn-lt"/>
              </a:rPr>
              <a:t>acne</a:t>
            </a:r>
            <a:r>
              <a:rPr lang="es-CO" sz="1400" dirty="0">
                <a:latin typeface="+mn-lt"/>
              </a:rPr>
              <a:t> </a:t>
            </a:r>
            <a:r>
              <a:rPr lang="es-CO" sz="1400" dirty="0" err="1">
                <a:latin typeface="+mn-lt"/>
              </a:rPr>
              <a:t>on</a:t>
            </a:r>
            <a:r>
              <a:rPr lang="es-CO" sz="1400" dirty="0">
                <a:latin typeface="+mn-lt"/>
              </a:rPr>
              <a:t> </a:t>
            </a:r>
            <a:r>
              <a:rPr lang="es-CO" sz="1400" dirty="0" err="1">
                <a:latin typeface="+mn-lt"/>
              </a:rPr>
              <a:t>the</a:t>
            </a:r>
            <a:r>
              <a:rPr lang="es-CO" sz="1400" dirty="0">
                <a:latin typeface="+mn-lt"/>
              </a:rPr>
              <a:t> </a:t>
            </a:r>
            <a:r>
              <a:rPr lang="es-CO" sz="1400" dirty="0" err="1">
                <a:latin typeface="+mn-lt"/>
              </a:rPr>
              <a:t>chest</a:t>
            </a:r>
            <a:r>
              <a:rPr lang="es-CO" sz="1400" dirty="0">
                <a:latin typeface="+mn-lt"/>
              </a:rPr>
              <a:t>, </a:t>
            </a:r>
            <a:r>
              <a:rPr lang="es-CO" sz="1400" dirty="0" err="1">
                <a:latin typeface="+mn-lt"/>
              </a:rPr>
              <a:t>abundant</a:t>
            </a:r>
            <a:r>
              <a:rPr lang="es-CO" sz="1400" dirty="0">
                <a:latin typeface="+mn-lt"/>
              </a:rPr>
              <a:t> abdominal and </a:t>
            </a:r>
            <a:r>
              <a:rPr lang="es-CO" sz="1400" dirty="0" err="1">
                <a:latin typeface="+mn-lt"/>
              </a:rPr>
              <a:t>body</a:t>
            </a:r>
            <a:r>
              <a:rPr lang="es-CO" sz="1400" dirty="0">
                <a:latin typeface="+mn-lt"/>
              </a:rPr>
              <a:t> </a:t>
            </a:r>
            <a:r>
              <a:rPr lang="es-CO" sz="1400" dirty="0" err="1">
                <a:latin typeface="+mn-lt"/>
              </a:rPr>
              <a:t>panniculus</a:t>
            </a:r>
            <a:r>
              <a:rPr lang="es-CO" sz="1400" dirty="0">
                <a:latin typeface="+mn-lt"/>
              </a:rPr>
              <a:t> </a:t>
            </a:r>
            <a:r>
              <a:rPr lang="es-CO" sz="1400" dirty="0" err="1">
                <a:latin typeface="+mn-lt"/>
              </a:rPr>
              <a:t>adiposus</a:t>
            </a:r>
            <a:r>
              <a:rPr lang="es-CO" sz="1400" dirty="0">
                <a:latin typeface="+mn-lt"/>
              </a:rPr>
              <a:t>, </a:t>
            </a:r>
            <a:r>
              <a:rPr lang="es-CO" sz="1400" dirty="0" err="1">
                <a:latin typeface="+mn-lt"/>
              </a:rPr>
              <a:t>Tanner</a:t>
            </a:r>
            <a:r>
              <a:rPr lang="es-CO" sz="1400" dirty="0">
                <a:latin typeface="+mn-lt"/>
              </a:rPr>
              <a:t> </a:t>
            </a:r>
            <a:r>
              <a:rPr lang="es-CO" sz="1400" dirty="0" err="1">
                <a:latin typeface="+mn-lt"/>
              </a:rPr>
              <a:t>breast</a:t>
            </a:r>
            <a:r>
              <a:rPr lang="es-CO" sz="1400" dirty="0">
                <a:latin typeface="+mn-lt"/>
              </a:rPr>
              <a:t> </a:t>
            </a:r>
            <a:r>
              <a:rPr lang="es-CO" sz="1400" dirty="0" err="1">
                <a:latin typeface="+mn-lt"/>
              </a:rPr>
              <a:t>development</a:t>
            </a:r>
            <a:r>
              <a:rPr lang="es-CO" sz="1400" dirty="0">
                <a:latin typeface="+mn-lt"/>
              </a:rPr>
              <a:t> </a:t>
            </a:r>
            <a:r>
              <a:rPr lang="es-CO" sz="1400" dirty="0" err="1">
                <a:latin typeface="+mn-lt"/>
              </a:rPr>
              <a:t>stage</a:t>
            </a:r>
            <a:r>
              <a:rPr lang="es-CO" sz="1400" dirty="0">
                <a:latin typeface="+mn-lt"/>
              </a:rPr>
              <a:t> V, normal </a:t>
            </a:r>
            <a:r>
              <a:rPr lang="es-CO" sz="1400" dirty="0" err="1">
                <a:latin typeface="+mn-lt"/>
              </a:rPr>
              <a:t>external</a:t>
            </a:r>
            <a:r>
              <a:rPr lang="es-CO" sz="1400" dirty="0">
                <a:latin typeface="+mn-lt"/>
              </a:rPr>
              <a:t> </a:t>
            </a:r>
            <a:r>
              <a:rPr lang="es-CO" sz="1400" dirty="0" err="1">
                <a:latin typeface="+mn-lt"/>
              </a:rPr>
              <a:t>female</a:t>
            </a:r>
            <a:r>
              <a:rPr lang="es-CO" sz="1400" dirty="0">
                <a:latin typeface="+mn-lt"/>
              </a:rPr>
              <a:t> </a:t>
            </a:r>
            <a:r>
              <a:rPr lang="es-CO" sz="1400" dirty="0" err="1">
                <a:latin typeface="+mn-lt"/>
              </a:rPr>
              <a:t>genitals</a:t>
            </a:r>
            <a:r>
              <a:rPr lang="es-CO" sz="1400" dirty="0">
                <a:latin typeface="+mn-lt"/>
              </a:rPr>
              <a:t>, </a:t>
            </a:r>
            <a:r>
              <a:rPr lang="es-CO" sz="1400" dirty="0" err="1">
                <a:latin typeface="+mn-lt"/>
              </a:rPr>
              <a:t>Tanner</a:t>
            </a:r>
            <a:r>
              <a:rPr lang="es-CO" sz="1400" dirty="0">
                <a:latin typeface="+mn-lt"/>
              </a:rPr>
              <a:t> </a:t>
            </a:r>
            <a:r>
              <a:rPr lang="es-CO" sz="1400" dirty="0" err="1">
                <a:latin typeface="+mn-lt"/>
              </a:rPr>
              <a:t>stage</a:t>
            </a:r>
            <a:r>
              <a:rPr lang="es-CO" sz="1400" dirty="0">
                <a:latin typeface="+mn-lt"/>
              </a:rPr>
              <a:t> V , and telangiectasias in </a:t>
            </a:r>
            <a:r>
              <a:rPr lang="es-CO" sz="1400" dirty="0" err="1">
                <a:latin typeface="+mn-lt"/>
              </a:rPr>
              <a:t>both</a:t>
            </a:r>
            <a:r>
              <a:rPr lang="es-CO" sz="1400" dirty="0">
                <a:latin typeface="+mn-lt"/>
              </a:rPr>
              <a:t> </a:t>
            </a:r>
            <a:r>
              <a:rPr lang="es-CO" sz="1400" dirty="0" err="1">
                <a:latin typeface="+mn-lt"/>
              </a:rPr>
              <a:t>lower</a:t>
            </a:r>
            <a:r>
              <a:rPr lang="es-CO" sz="1400" dirty="0">
                <a:latin typeface="+mn-lt"/>
              </a:rPr>
              <a:t> </a:t>
            </a:r>
            <a:r>
              <a:rPr lang="es-CO" sz="1400" dirty="0" err="1">
                <a:latin typeface="+mn-lt"/>
              </a:rPr>
              <a:t>limbs</a:t>
            </a:r>
            <a:r>
              <a:rPr lang="es-CO" sz="1400" dirty="0">
                <a:latin typeface="+mn-lt"/>
              </a:rPr>
              <a:t>, </a:t>
            </a:r>
            <a:r>
              <a:rPr lang="es-CO" sz="1400" dirty="0" err="1">
                <a:latin typeface="+mn-lt"/>
              </a:rPr>
              <a:t>clinodactily</a:t>
            </a:r>
            <a:r>
              <a:rPr lang="es-CO" sz="1400" dirty="0">
                <a:latin typeface="+mn-lt"/>
              </a:rPr>
              <a:t>, </a:t>
            </a:r>
            <a:r>
              <a:rPr lang="es-CO" sz="1400" dirty="0" err="1">
                <a:latin typeface="+mn-lt"/>
              </a:rPr>
              <a:t>nail</a:t>
            </a:r>
            <a:r>
              <a:rPr lang="es-CO" sz="1400" dirty="0">
                <a:latin typeface="+mn-lt"/>
              </a:rPr>
              <a:t> </a:t>
            </a:r>
            <a:r>
              <a:rPr lang="es-CO" sz="1400" dirty="0" err="1">
                <a:latin typeface="+mn-lt"/>
              </a:rPr>
              <a:t>hypoplasia</a:t>
            </a:r>
            <a:r>
              <a:rPr lang="es-CO" sz="1400" dirty="0">
                <a:latin typeface="+mn-lt"/>
              </a:rPr>
              <a:t>, and bilateral </a:t>
            </a:r>
            <a:r>
              <a:rPr lang="es-CO" sz="1400" dirty="0" err="1">
                <a:latin typeface="+mn-lt"/>
              </a:rPr>
              <a:t>fifth</a:t>
            </a:r>
            <a:r>
              <a:rPr lang="es-CO" sz="1400" dirty="0">
                <a:latin typeface="+mn-lt"/>
              </a:rPr>
              <a:t> toe </a:t>
            </a:r>
            <a:r>
              <a:rPr lang="es-CO" sz="1400" dirty="0" err="1">
                <a:latin typeface="+mn-lt"/>
              </a:rPr>
              <a:t>hypoplasia</a:t>
            </a:r>
            <a:r>
              <a:rPr lang="es-CO" sz="1400" dirty="0">
                <a:latin typeface="+mn-lt"/>
              </a:rPr>
              <a:t>. </a:t>
            </a:r>
          </a:p>
          <a:p>
            <a:pPr algn="just">
              <a:lnSpc>
                <a:spcPct val="95000"/>
              </a:lnSpc>
            </a:pPr>
            <a:endParaRPr lang="es-CO" sz="1400" dirty="0">
              <a:latin typeface="+mn-lt"/>
            </a:endParaRPr>
          </a:p>
          <a:p>
            <a:pPr algn="just">
              <a:lnSpc>
                <a:spcPct val="95000"/>
              </a:lnSpc>
            </a:pPr>
            <a:r>
              <a:rPr lang="es-CO" sz="1400" b="1" dirty="0" err="1">
                <a:latin typeface="+mn-lt"/>
              </a:rPr>
              <a:t>Clinical</a:t>
            </a:r>
            <a:r>
              <a:rPr lang="es-CO" sz="1400" b="1" dirty="0">
                <a:latin typeface="+mn-lt"/>
              </a:rPr>
              <a:t> </a:t>
            </a:r>
            <a:r>
              <a:rPr lang="es-CO" sz="1400" b="1" dirty="0" err="1">
                <a:latin typeface="+mn-lt"/>
              </a:rPr>
              <a:t>biochemistry</a:t>
            </a:r>
            <a:r>
              <a:rPr lang="es-CO" sz="1400" b="1" dirty="0">
                <a:latin typeface="+mn-lt"/>
              </a:rPr>
              <a:t> panel: </a:t>
            </a:r>
            <a:r>
              <a:rPr lang="es-CO" sz="1400" dirty="0">
                <a:latin typeface="+mn-lt"/>
              </a:rPr>
              <a:t>19.2 </a:t>
            </a:r>
            <a:r>
              <a:rPr lang="es-CO" sz="1400" dirty="0" err="1">
                <a:latin typeface="+mn-lt"/>
              </a:rPr>
              <a:t>pg</a:t>
            </a:r>
            <a:r>
              <a:rPr lang="es-CO" sz="1400" dirty="0">
                <a:latin typeface="+mn-lt"/>
              </a:rPr>
              <a:t>/</a:t>
            </a:r>
            <a:r>
              <a:rPr lang="es-CO" sz="1400" dirty="0" err="1">
                <a:latin typeface="+mn-lt"/>
              </a:rPr>
              <a:t>mL</a:t>
            </a:r>
            <a:r>
              <a:rPr lang="es-CO" sz="1400" dirty="0">
                <a:latin typeface="+mn-lt"/>
              </a:rPr>
              <a:t> </a:t>
            </a:r>
            <a:r>
              <a:rPr lang="es-CO" sz="1400" dirty="0" err="1">
                <a:latin typeface="+mn-lt"/>
              </a:rPr>
              <a:t>for</a:t>
            </a:r>
            <a:r>
              <a:rPr lang="es-CO" sz="1400" dirty="0">
                <a:latin typeface="+mn-lt"/>
              </a:rPr>
              <a:t> estradiol (12.5–166 </a:t>
            </a:r>
            <a:r>
              <a:rPr lang="es-CO" sz="1400" dirty="0" err="1">
                <a:latin typeface="+mn-lt"/>
              </a:rPr>
              <a:t>pg</a:t>
            </a:r>
            <a:r>
              <a:rPr lang="es-CO" sz="1400" dirty="0">
                <a:latin typeface="+mn-lt"/>
              </a:rPr>
              <a:t>/</a:t>
            </a:r>
            <a:r>
              <a:rPr lang="es-CO" sz="1400" dirty="0" err="1">
                <a:latin typeface="+mn-lt"/>
              </a:rPr>
              <a:t>mL</a:t>
            </a:r>
            <a:r>
              <a:rPr lang="es-CO" sz="1400" dirty="0">
                <a:latin typeface="+mn-lt"/>
              </a:rPr>
              <a:t> RV), 4.17 </a:t>
            </a:r>
            <a:r>
              <a:rPr lang="es-CO" sz="1400" dirty="0" err="1">
                <a:latin typeface="+mn-lt"/>
              </a:rPr>
              <a:t>mUI</a:t>
            </a:r>
            <a:r>
              <a:rPr lang="es-CO" sz="1400" dirty="0">
                <a:latin typeface="+mn-lt"/>
              </a:rPr>
              <a:t>/</a:t>
            </a:r>
            <a:r>
              <a:rPr lang="es-CO" sz="1400" dirty="0" err="1">
                <a:latin typeface="+mn-lt"/>
              </a:rPr>
              <a:t>mL</a:t>
            </a:r>
            <a:r>
              <a:rPr lang="es-CO" sz="1400" dirty="0">
                <a:latin typeface="+mn-lt"/>
              </a:rPr>
              <a:t> </a:t>
            </a:r>
            <a:r>
              <a:rPr lang="es-CO" sz="1400" dirty="0" err="1">
                <a:latin typeface="+mn-lt"/>
              </a:rPr>
              <a:t>for</a:t>
            </a:r>
            <a:r>
              <a:rPr lang="es-CO" sz="1400" dirty="0">
                <a:latin typeface="+mn-lt"/>
              </a:rPr>
              <a:t> FSH (5.8–21 </a:t>
            </a:r>
            <a:r>
              <a:rPr lang="es-CO" sz="1400" dirty="0" err="1">
                <a:latin typeface="+mn-lt"/>
              </a:rPr>
              <a:t>mUI</a:t>
            </a:r>
            <a:r>
              <a:rPr lang="es-CO" sz="1400" dirty="0">
                <a:latin typeface="+mn-lt"/>
              </a:rPr>
              <a:t>/</a:t>
            </a:r>
            <a:r>
              <a:rPr lang="es-CO" sz="1400" dirty="0" err="1">
                <a:latin typeface="+mn-lt"/>
              </a:rPr>
              <a:t>mL</a:t>
            </a:r>
            <a:r>
              <a:rPr lang="es-CO" sz="1400" dirty="0">
                <a:latin typeface="+mn-lt"/>
              </a:rPr>
              <a:t> RV), 2.93 </a:t>
            </a:r>
            <a:r>
              <a:rPr lang="es-CO" sz="1400" dirty="0" err="1">
                <a:latin typeface="+mn-lt"/>
              </a:rPr>
              <a:t>mUI</a:t>
            </a:r>
            <a:r>
              <a:rPr lang="es-CO" sz="1400" dirty="0">
                <a:latin typeface="+mn-lt"/>
              </a:rPr>
              <a:t>/</a:t>
            </a:r>
            <a:r>
              <a:rPr lang="es-CO" sz="1400" dirty="0" err="1">
                <a:latin typeface="+mn-lt"/>
              </a:rPr>
              <a:t>mL</a:t>
            </a:r>
            <a:r>
              <a:rPr lang="es-CO" sz="1400" dirty="0">
                <a:latin typeface="+mn-lt"/>
              </a:rPr>
              <a:t> </a:t>
            </a:r>
            <a:r>
              <a:rPr lang="es-CO" sz="1400" dirty="0" err="1">
                <a:latin typeface="+mn-lt"/>
              </a:rPr>
              <a:t>for</a:t>
            </a:r>
            <a:r>
              <a:rPr lang="es-CO" sz="1400" dirty="0">
                <a:latin typeface="+mn-lt"/>
              </a:rPr>
              <a:t> LH (1.1–11.6 </a:t>
            </a:r>
            <a:r>
              <a:rPr lang="es-CO" sz="1400" dirty="0" err="1">
                <a:latin typeface="+mn-lt"/>
              </a:rPr>
              <a:t>mUI</a:t>
            </a:r>
            <a:r>
              <a:rPr lang="es-CO" sz="1400" dirty="0">
                <a:latin typeface="+mn-lt"/>
              </a:rPr>
              <a:t>/</a:t>
            </a:r>
            <a:r>
              <a:rPr lang="es-CO" sz="1400" dirty="0" err="1">
                <a:latin typeface="+mn-lt"/>
              </a:rPr>
              <a:t>mL</a:t>
            </a:r>
            <a:r>
              <a:rPr lang="es-CO" sz="1400" dirty="0">
                <a:latin typeface="+mn-lt"/>
              </a:rPr>
              <a:t> RV), 5.37 </a:t>
            </a:r>
            <a:r>
              <a:rPr lang="es-CO" sz="1400" dirty="0" err="1">
                <a:latin typeface="+mn-lt"/>
              </a:rPr>
              <a:t>mUI</a:t>
            </a:r>
            <a:r>
              <a:rPr lang="es-CO" sz="1400" dirty="0">
                <a:latin typeface="+mn-lt"/>
              </a:rPr>
              <a:t>/</a:t>
            </a:r>
            <a:r>
              <a:rPr lang="es-CO" sz="1400" dirty="0" err="1">
                <a:latin typeface="+mn-lt"/>
              </a:rPr>
              <a:t>mL</a:t>
            </a:r>
            <a:r>
              <a:rPr lang="es-CO" sz="1400" dirty="0">
                <a:latin typeface="+mn-lt"/>
              </a:rPr>
              <a:t> </a:t>
            </a:r>
            <a:r>
              <a:rPr lang="es-CO" sz="1400" dirty="0" err="1">
                <a:latin typeface="+mn-lt"/>
              </a:rPr>
              <a:t>for</a:t>
            </a:r>
            <a:r>
              <a:rPr lang="es-CO" sz="1400" dirty="0">
                <a:latin typeface="+mn-lt"/>
              </a:rPr>
              <a:t> </a:t>
            </a:r>
            <a:r>
              <a:rPr lang="es-CO" sz="1400" dirty="0" err="1">
                <a:latin typeface="+mn-lt"/>
              </a:rPr>
              <a:t>prolactin</a:t>
            </a:r>
            <a:r>
              <a:rPr lang="es-CO" sz="1400" dirty="0">
                <a:latin typeface="+mn-lt"/>
              </a:rPr>
              <a:t> (1.39–24.2 </a:t>
            </a:r>
            <a:r>
              <a:rPr lang="es-CO" sz="1400" dirty="0" err="1">
                <a:latin typeface="+mn-lt"/>
              </a:rPr>
              <a:t>mUI</a:t>
            </a:r>
            <a:r>
              <a:rPr lang="es-CO" sz="1400" dirty="0">
                <a:latin typeface="+mn-lt"/>
              </a:rPr>
              <a:t>/</a:t>
            </a:r>
            <a:r>
              <a:rPr lang="es-CO" sz="1400" dirty="0" err="1">
                <a:latin typeface="+mn-lt"/>
              </a:rPr>
              <a:t>mL</a:t>
            </a:r>
            <a:r>
              <a:rPr lang="es-CO" sz="1400" dirty="0">
                <a:latin typeface="+mn-lt"/>
              </a:rPr>
              <a:t> RV), 2.26 </a:t>
            </a:r>
            <a:r>
              <a:rPr lang="es-CO" sz="1400" dirty="0" err="1">
                <a:latin typeface="+mn-lt"/>
              </a:rPr>
              <a:t>mUI</a:t>
            </a:r>
            <a:r>
              <a:rPr lang="es-CO" sz="1400" dirty="0">
                <a:latin typeface="+mn-lt"/>
              </a:rPr>
              <a:t>/</a:t>
            </a:r>
            <a:r>
              <a:rPr lang="es-CO" sz="1400" dirty="0" err="1">
                <a:latin typeface="+mn-lt"/>
              </a:rPr>
              <a:t>mL</a:t>
            </a:r>
            <a:r>
              <a:rPr lang="es-CO" sz="1400" dirty="0">
                <a:latin typeface="+mn-lt"/>
              </a:rPr>
              <a:t> </a:t>
            </a:r>
            <a:r>
              <a:rPr lang="es-CO" sz="1400" dirty="0" err="1">
                <a:latin typeface="+mn-lt"/>
              </a:rPr>
              <a:t>for</a:t>
            </a:r>
            <a:r>
              <a:rPr lang="es-CO" sz="1400" dirty="0">
                <a:latin typeface="+mn-lt"/>
              </a:rPr>
              <a:t> TSH (0.4–4 </a:t>
            </a:r>
            <a:r>
              <a:rPr lang="es-CO" sz="1400" dirty="0" err="1">
                <a:latin typeface="+mn-lt"/>
              </a:rPr>
              <a:t>mUI</a:t>
            </a:r>
            <a:r>
              <a:rPr lang="es-CO" sz="1400" dirty="0">
                <a:latin typeface="+mn-lt"/>
              </a:rPr>
              <a:t>/</a:t>
            </a:r>
            <a:r>
              <a:rPr lang="es-CO" sz="1400" dirty="0" err="1">
                <a:latin typeface="+mn-lt"/>
              </a:rPr>
              <a:t>mL</a:t>
            </a:r>
            <a:r>
              <a:rPr lang="es-CO" sz="1400" dirty="0">
                <a:latin typeface="+mn-lt"/>
              </a:rPr>
              <a:t> RV) and a nuclear </a:t>
            </a:r>
            <a:r>
              <a:rPr lang="es-CO" sz="1400" dirty="0" err="1">
                <a:latin typeface="+mn-lt"/>
              </a:rPr>
              <a:t>magnetic</a:t>
            </a:r>
            <a:r>
              <a:rPr lang="es-CO" sz="1400" dirty="0">
                <a:latin typeface="+mn-lt"/>
              </a:rPr>
              <a:t> </a:t>
            </a:r>
            <a:r>
              <a:rPr lang="es-CO" sz="1400" dirty="0" err="1">
                <a:latin typeface="+mn-lt"/>
              </a:rPr>
              <a:t>resonance</a:t>
            </a:r>
            <a:r>
              <a:rPr lang="es-CO" sz="1400" dirty="0">
                <a:latin typeface="+mn-lt"/>
              </a:rPr>
              <a:t> </a:t>
            </a:r>
            <a:r>
              <a:rPr lang="es-CO" sz="1400" dirty="0" err="1">
                <a:latin typeface="+mn-lt"/>
              </a:rPr>
              <a:t>of</a:t>
            </a:r>
            <a:r>
              <a:rPr lang="es-CO" sz="1400" dirty="0">
                <a:latin typeface="+mn-lt"/>
              </a:rPr>
              <a:t> </a:t>
            </a:r>
            <a:r>
              <a:rPr lang="es-CO" sz="1400" dirty="0" err="1">
                <a:latin typeface="+mn-lt"/>
              </a:rPr>
              <a:t>the</a:t>
            </a:r>
            <a:r>
              <a:rPr lang="es-CO" sz="1400" dirty="0">
                <a:latin typeface="+mn-lt"/>
              </a:rPr>
              <a:t> sella </a:t>
            </a:r>
            <a:r>
              <a:rPr lang="es-CO" sz="1400" dirty="0" err="1">
                <a:latin typeface="+mn-lt"/>
              </a:rPr>
              <a:t>turcica</a:t>
            </a:r>
            <a:r>
              <a:rPr lang="es-CO" sz="1400" dirty="0">
                <a:latin typeface="+mn-lt"/>
              </a:rPr>
              <a:t> </a:t>
            </a:r>
            <a:r>
              <a:rPr lang="es-CO" sz="1400" dirty="0" err="1">
                <a:latin typeface="+mn-lt"/>
              </a:rPr>
              <a:t>was</a:t>
            </a:r>
            <a:r>
              <a:rPr lang="es-CO" sz="1400" dirty="0">
                <a:latin typeface="+mn-lt"/>
              </a:rPr>
              <a:t> </a:t>
            </a:r>
            <a:r>
              <a:rPr lang="es-CO" sz="1400" dirty="0" err="1">
                <a:latin typeface="+mn-lt"/>
              </a:rPr>
              <a:t>reported</a:t>
            </a:r>
            <a:r>
              <a:rPr lang="es-CO" sz="1400" dirty="0">
                <a:latin typeface="+mn-lt"/>
              </a:rPr>
              <a:t> normal. </a:t>
            </a:r>
            <a:r>
              <a:rPr lang="es-CO" sz="1400" dirty="0" err="1">
                <a:latin typeface="+mn-lt"/>
              </a:rPr>
              <a:t>Her</a:t>
            </a:r>
            <a:r>
              <a:rPr lang="es-CO" sz="1400" dirty="0">
                <a:latin typeface="+mn-lt"/>
              </a:rPr>
              <a:t> </a:t>
            </a:r>
            <a:r>
              <a:rPr lang="es-CO" sz="1400" dirty="0" err="1">
                <a:latin typeface="+mn-lt"/>
              </a:rPr>
              <a:t>last</a:t>
            </a:r>
            <a:r>
              <a:rPr lang="es-CO" sz="1400" dirty="0">
                <a:latin typeface="+mn-lt"/>
              </a:rPr>
              <a:t> </a:t>
            </a:r>
            <a:r>
              <a:rPr lang="es-CO" sz="1400" dirty="0" err="1">
                <a:latin typeface="+mn-lt"/>
              </a:rPr>
              <a:t>report</a:t>
            </a:r>
            <a:r>
              <a:rPr lang="es-CO" sz="1400" dirty="0">
                <a:latin typeface="+mn-lt"/>
              </a:rPr>
              <a:t> in </a:t>
            </a:r>
            <a:r>
              <a:rPr lang="es-CO" sz="1400" dirty="0" err="1">
                <a:latin typeface="+mn-lt"/>
              </a:rPr>
              <a:t>fasting</a:t>
            </a:r>
            <a:r>
              <a:rPr lang="es-CO" sz="1400" dirty="0">
                <a:latin typeface="+mn-lt"/>
              </a:rPr>
              <a:t> cardiovascular </a:t>
            </a:r>
            <a:r>
              <a:rPr lang="es-CO" sz="1400" dirty="0" err="1">
                <a:latin typeface="+mn-lt"/>
              </a:rPr>
              <a:t>risk</a:t>
            </a:r>
            <a:r>
              <a:rPr lang="es-CO" sz="1400" dirty="0">
                <a:latin typeface="+mn-lt"/>
              </a:rPr>
              <a:t> and </a:t>
            </a:r>
            <a:r>
              <a:rPr lang="es-CO" sz="1400" dirty="0" err="1">
                <a:latin typeface="+mn-lt"/>
              </a:rPr>
              <a:t>metabolic</a:t>
            </a:r>
            <a:r>
              <a:rPr lang="es-CO" sz="1400" dirty="0">
                <a:latin typeface="+mn-lt"/>
              </a:rPr>
              <a:t> </a:t>
            </a:r>
            <a:r>
              <a:rPr lang="es-CO" sz="1400" dirty="0" err="1">
                <a:latin typeface="+mn-lt"/>
              </a:rPr>
              <a:t>clinical</a:t>
            </a:r>
            <a:r>
              <a:rPr lang="es-CO" sz="1400" dirty="0">
                <a:latin typeface="+mn-lt"/>
              </a:rPr>
              <a:t> </a:t>
            </a:r>
            <a:r>
              <a:rPr lang="es-CO" sz="1400" dirty="0" err="1">
                <a:latin typeface="+mn-lt"/>
              </a:rPr>
              <a:t>chemistry</a:t>
            </a:r>
            <a:r>
              <a:rPr lang="es-CO" sz="1400" dirty="0">
                <a:latin typeface="+mn-lt"/>
              </a:rPr>
              <a:t> </a:t>
            </a:r>
            <a:r>
              <a:rPr lang="es-CO" sz="1400" dirty="0" err="1">
                <a:latin typeface="+mn-lt"/>
              </a:rPr>
              <a:t>was</a:t>
            </a:r>
            <a:r>
              <a:rPr lang="es-CO" sz="1400" dirty="0">
                <a:latin typeface="+mn-lt"/>
              </a:rPr>
              <a:t> </a:t>
            </a:r>
            <a:r>
              <a:rPr lang="es-CO" sz="1400" dirty="0" err="1">
                <a:latin typeface="+mn-lt"/>
              </a:rPr>
              <a:t>glucose</a:t>
            </a:r>
            <a:r>
              <a:rPr lang="es-CO" sz="1400" dirty="0">
                <a:latin typeface="+mn-lt"/>
              </a:rPr>
              <a:t> 89 mg/</a:t>
            </a:r>
            <a:r>
              <a:rPr lang="es-CO" sz="1400" dirty="0" err="1">
                <a:latin typeface="+mn-lt"/>
              </a:rPr>
              <a:t>dL</a:t>
            </a:r>
            <a:r>
              <a:rPr lang="es-CO" sz="1400" dirty="0">
                <a:latin typeface="+mn-lt"/>
              </a:rPr>
              <a:t>, </a:t>
            </a:r>
            <a:r>
              <a:rPr lang="es-CO" sz="1400" dirty="0" err="1">
                <a:latin typeface="+mn-lt"/>
              </a:rPr>
              <a:t>insulin</a:t>
            </a:r>
            <a:r>
              <a:rPr lang="es-CO" sz="1400" dirty="0">
                <a:latin typeface="+mn-lt"/>
              </a:rPr>
              <a:t> 6.0 µIU/</a:t>
            </a:r>
            <a:r>
              <a:rPr lang="es-CO" sz="1400" dirty="0" err="1">
                <a:latin typeface="+mn-lt"/>
              </a:rPr>
              <a:t>mL</a:t>
            </a:r>
            <a:r>
              <a:rPr lang="es-CO" sz="1400" dirty="0">
                <a:latin typeface="+mn-lt"/>
              </a:rPr>
              <a:t>, HDL </a:t>
            </a:r>
            <a:r>
              <a:rPr lang="es-CO" sz="1400" dirty="0" err="1">
                <a:latin typeface="+mn-lt"/>
              </a:rPr>
              <a:t>Cholesterol</a:t>
            </a:r>
            <a:r>
              <a:rPr lang="es-CO" sz="1400" dirty="0">
                <a:latin typeface="+mn-lt"/>
              </a:rPr>
              <a:t> 51 mg/</a:t>
            </a:r>
            <a:r>
              <a:rPr lang="es-CO" sz="1400" dirty="0" err="1">
                <a:latin typeface="+mn-lt"/>
              </a:rPr>
              <a:t>dL</a:t>
            </a:r>
            <a:r>
              <a:rPr lang="es-CO" sz="1400" dirty="0">
                <a:latin typeface="+mn-lt"/>
              </a:rPr>
              <a:t>, </a:t>
            </a:r>
            <a:r>
              <a:rPr lang="es-CO" sz="1400" dirty="0" err="1">
                <a:latin typeface="+mn-lt"/>
              </a:rPr>
              <a:t>triglycerides</a:t>
            </a:r>
            <a:r>
              <a:rPr lang="es-CO" sz="1400" dirty="0">
                <a:latin typeface="+mn-lt"/>
              </a:rPr>
              <a:t> 203 mg/</a:t>
            </a:r>
            <a:r>
              <a:rPr lang="es-CO" sz="1400" dirty="0" err="1">
                <a:latin typeface="+mn-lt"/>
              </a:rPr>
              <a:t>dL</a:t>
            </a:r>
            <a:r>
              <a:rPr lang="es-CO" sz="1400" dirty="0">
                <a:latin typeface="+mn-lt"/>
              </a:rPr>
              <a:t>, and HbA1c 5.4%.</a:t>
            </a:r>
            <a:endParaRPr lang="en-US" altLang="en-US" sz="1400" dirty="0">
              <a:latin typeface="+mn-lt"/>
            </a:endParaRPr>
          </a:p>
          <a:p>
            <a:pPr algn="just">
              <a:lnSpc>
                <a:spcPct val="95000"/>
              </a:lnSpc>
            </a:pPr>
            <a:endParaRPr lang="en-US" altLang="en-US" sz="1050" dirty="0">
              <a:latin typeface="Times New Roman" pitchFamily="18" charset="0"/>
            </a:endParaRPr>
          </a:p>
        </p:txBody>
      </p:sp>
      <p:sp>
        <p:nvSpPr>
          <p:cNvPr id="2065" name="Text Box 40"/>
          <p:cNvSpPr txBox="1">
            <a:spLocks noChangeArrowheads="1"/>
          </p:cNvSpPr>
          <p:nvPr/>
        </p:nvSpPr>
        <p:spPr bwMode="auto">
          <a:xfrm>
            <a:off x="24490361" y="8475617"/>
            <a:ext cx="7153275" cy="84888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9906" tIns="14953" rIns="29906" bIns="14953">
            <a:spAutoFit/>
          </a:bodyPr>
          <a:lstStyle>
            <a:lvl1pPr defTabSz="298450" eaLnBrk="0" hangingPunct="0">
              <a:defRPr sz="4200">
                <a:solidFill>
                  <a:schemeClr val="tx1"/>
                </a:solidFill>
                <a:latin typeface="Arial" charset="0"/>
              </a:defRPr>
            </a:lvl1pPr>
            <a:lvl2pPr marL="742950" indent="-285750" defTabSz="298450" eaLnBrk="0" hangingPunct="0">
              <a:defRPr sz="4200">
                <a:solidFill>
                  <a:schemeClr val="tx1"/>
                </a:solidFill>
                <a:latin typeface="Arial" charset="0"/>
              </a:defRPr>
            </a:lvl2pPr>
            <a:lvl3pPr marL="1143000" indent="-228600" defTabSz="298450" eaLnBrk="0" hangingPunct="0">
              <a:defRPr sz="4200">
                <a:solidFill>
                  <a:schemeClr val="tx1"/>
                </a:solidFill>
                <a:latin typeface="Arial" charset="0"/>
              </a:defRPr>
            </a:lvl3pPr>
            <a:lvl4pPr marL="1600200" indent="-228600" defTabSz="298450" eaLnBrk="0" hangingPunct="0">
              <a:defRPr sz="4200">
                <a:solidFill>
                  <a:schemeClr val="tx1"/>
                </a:solidFill>
                <a:latin typeface="Arial" charset="0"/>
              </a:defRPr>
            </a:lvl4pPr>
            <a:lvl5pPr marL="2057400" indent="-228600" defTabSz="298450" eaLnBrk="0" hangingPunct="0">
              <a:defRPr sz="4200">
                <a:solidFill>
                  <a:schemeClr val="tx1"/>
                </a:solidFill>
                <a:latin typeface="Arial" charset="0"/>
              </a:defRPr>
            </a:lvl5pPr>
            <a:lvl6pPr marL="2514600" indent="-228600" algn="ctr" defTabSz="298450" eaLnBrk="0" fontAlgn="base" hangingPunct="0">
              <a:spcBef>
                <a:spcPct val="0"/>
              </a:spcBef>
              <a:spcAft>
                <a:spcPct val="0"/>
              </a:spcAft>
              <a:defRPr sz="4200">
                <a:solidFill>
                  <a:schemeClr val="tx1"/>
                </a:solidFill>
                <a:latin typeface="Arial" charset="0"/>
              </a:defRPr>
            </a:lvl6pPr>
            <a:lvl7pPr marL="2971800" indent="-228600" algn="ctr" defTabSz="298450" eaLnBrk="0" fontAlgn="base" hangingPunct="0">
              <a:spcBef>
                <a:spcPct val="0"/>
              </a:spcBef>
              <a:spcAft>
                <a:spcPct val="0"/>
              </a:spcAft>
              <a:defRPr sz="4200">
                <a:solidFill>
                  <a:schemeClr val="tx1"/>
                </a:solidFill>
                <a:latin typeface="Arial" charset="0"/>
              </a:defRPr>
            </a:lvl7pPr>
            <a:lvl8pPr marL="3429000" indent="-228600" algn="ctr" defTabSz="298450" eaLnBrk="0" fontAlgn="base" hangingPunct="0">
              <a:spcBef>
                <a:spcPct val="0"/>
              </a:spcBef>
              <a:spcAft>
                <a:spcPct val="0"/>
              </a:spcAft>
              <a:defRPr sz="4200">
                <a:solidFill>
                  <a:schemeClr val="tx1"/>
                </a:solidFill>
                <a:latin typeface="Arial" charset="0"/>
              </a:defRPr>
            </a:lvl8pPr>
            <a:lvl9pPr marL="3886200" indent="-228600" algn="ctr" defTabSz="298450" eaLnBrk="0" fontAlgn="base" hangingPunct="0">
              <a:spcBef>
                <a:spcPct val="0"/>
              </a:spcBef>
              <a:spcAft>
                <a:spcPct val="0"/>
              </a:spcAft>
              <a:defRPr sz="4200">
                <a:solidFill>
                  <a:schemeClr val="tx1"/>
                </a:solidFill>
                <a:latin typeface="Arial" charset="0"/>
              </a:defRPr>
            </a:lvl9pPr>
          </a:lstStyle>
          <a:p>
            <a:pPr algn="just">
              <a:lnSpc>
                <a:spcPct val="95000"/>
              </a:lnSpc>
            </a:pPr>
            <a:r>
              <a:rPr lang="en-US" sz="1400" dirty="0">
                <a:latin typeface="+mn-lt"/>
              </a:rPr>
              <a:t>We report here findings from two Colombian sisters with congenital leptin deficiency and early-onset severe obesity born from parents with known consanguinity. The molecular diagnosis of this rare genetic disorder is important due to the possibility of treatment with recombinant leptin</a:t>
            </a:r>
            <a:endParaRPr lang="en-US" altLang="en-US" sz="1400" dirty="0">
              <a:latin typeface="+mn-lt"/>
            </a:endParaRPr>
          </a:p>
        </p:txBody>
      </p:sp>
      <p:sp>
        <p:nvSpPr>
          <p:cNvPr id="2066" name="Text Box 42"/>
          <p:cNvSpPr txBox="1">
            <a:spLocks noChangeArrowheads="1"/>
          </p:cNvSpPr>
          <p:nvPr/>
        </p:nvSpPr>
        <p:spPr bwMode="auto">
          <a:xfrm>
            <a:off x="619125" y="3225800"/>
            <a:ext cx="7254875" cy="5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705" tIns="22353" rIns="44705" bIns="22353">
            <a:spAutoFit/>
          </a:bodyPr>
          <a:lstStyle>
            <a:lvl1pPr defTabSz="2146300" eaLnBrk="0" hangingPunct="0">
              <a:defRPr sz="4200">
                <a:solidFill>
                  <a:schemeClr val="tx1"/>
                </a:solidFill>
                <a:latin typeface="Arial" charset="0"/>
              </a:defRPr>
            </a:lvl1pPr>
            <a:lvl2pPr marL="742950" indent="-285750" defTabSz="2146300" eaLnBrk="0" hangingPunct="0">
              <a:defRPr sz="4200">
                <a:solidFill>
                  <a:schemeClr val="tx1"/>
                </a:solidFill>
                <a:latin typeface="Arial" charset="0"/>
              </a:defRPr>
            </a:lvl2pPr>
            <a:lvl3pPr marL="1143000" indent="-228600" defTabSz="2146300" eaLnBrk="0" hangingPunct="0">
              <a:defRPr sz="4200">
                <a:solidFill>
                  <a:schemeClr val="tx1"/>
                </a:solidFill>
                <a:latin typeface="Arial" charset="0"/>
              </a:defRPr>
            </a:lvl3pPr>
            <a:lvl4pPr marL="1600200" indent="-228600" defTabSz="2146300" eaLnBrk="0" hangingPunct="0">
              <a:defRPr sz="4200">
                <a:solidFill>
                  <a:schemeClr val="tx1"/>
                </a:solidFill>
                <a:latin typeface="Arial" charset="0"/>
              </a:defRPr>
            </a:lvl4pPr>
            <a:lvl5pPr marL="2057400" indent="-228600" defTabSz="2146300" eaLnBrk="0" hangingPunct="0">
              <a:defRPr sz="4200">
                <a:solidFill>
                  <a:schemeClr val="tx1"/>
                </a:solidFill>
                <a:latin typeface="Arial" charset="0"/>
              </a:defRPr>
            </a:lvl5pPr>
            <a:lvl6pPr marL="2514600" indent="-228600" algn="ctr" defTabSz="2146300" eaLnBrk="0" fontAlgn="base" hangingPunct="0">
              <a:spcBef>
                <a:spcPct val="0"/>
              </a:spcBef>
              <a:spcAft>
                <a:spcPct val="0"/>
              </a:spcAft>
              <a:defRPr sz="4200">
                <a:solidFill>
                  <a:schemeClr val="tx1"/>
                </a:solidFill>
                <a:latin typeface="Arial" charset="0"/>
              </a:defRPr>
            </a:lvl6pPr>
            <a:lvl7pPr marL="2971800" indent="-228600" algn="ctr" defTabSz="2146300" eaLnBrk="0" fontAlgn="base" hangingPunct="0">
              <a:spcBef>
                <a:spcPct val="0"/>
              </a:spcBef>
              <a:spcAft>
                <a:spcPct val="0"/>
              </a:spcAft>
              <a:defRPr sz="4200">
                <a:solidFill>
                  <a:schemeClr val="tx1"/>
                </a:solidFill>
                <a:latin typeface="Arial" charset="0"/>
              </a:defRPr>
            </a:lvl7pPr>
            <a:lvl8pPr marL="3429000" indent="-228600" algn="ctr" defTabSz="2146300" eaLnBrk="0" fontAlgn="base" hangingPunct="0">
              <a:spcBef>
                <a:spcPct val="0"/>
              </a:spcBef>
              <a:spcAft>
                <a:spcPct val="0"/>
              </a:spcAft>
              <a:defRPr sz="4200">
                <a:solidFill>
                  <a:schemeClr val="tx1"/>
                </a:solidFill>
                <a:latin typeface="Arial" charset="0"/>
              </a:defRPr>
            </a:lvl8pPr>
            <a:lvl9pPr marL="3886200" indent="-228600" algn="ctr" defTabSz="2146300" eaLnBrk="0" fontAlgn="base" hangingPunct="0">
              <a:spcBef>
                <a:spcPct val="0"/>
              </a:spcBef>
              <a:spcAft>
                <a:spcPct val="0"/>
              </a:spcAft>
              <a:defRPr sz="4200">
                <a:solidFill>
                  <a:schemeClr val="tx1"/>
                </a:solidFill>
                <a:latin typeface="Arial" charset="0"/>
              </a:defRPr>
            </a:lvl9pPr>
          </a:lstStyle>
          <a:p>
            <a:pPr eaLnBrk="1" hangingPunct="1">
              <a:spcBef>
                <a:spcPct val="50000"/>
              </a:spcBef>
            </a:pPr>
            <a:r>
              <a:rPr lang="en-US" altLang="en-US" sz="3400" b="1" dirty="0"/>
              <a:t>Introduction</a:t>
            </a:r>
          </a:p>
        </p:txBody>
      </p:sp>
      <p:pic>
        <p:nvPicPr>
          <p:cNvPr id="29" name="Picture 28" descr="Text&#10;&#10;Description automatically generated with low confidence">
            <a:extLst>
              <a:ext uri="{FF2B5EF4-FFF2-40B4-BE49-F238E27FC236}">
                <a16:creationId xmlns:a16="http://schemas.microsoft.com/office/drawing/2014/main" id="{22BFE238-E4C5-9C40-8EBD-DCA223A945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82465" y="230336"/>
            <a:ext cx="3746372" cy="1470095"/>
          </a:xfrm>
          <a:prstGeom prst="rect">
            <a:avLst/>
          </a:prstGeom>
        </p:spPr>
      </p:pic>
      <p:sp>
        <p:nvSpPr>
          <p:cNvPr id="2" name="Text Box 10">
            <a:extLst>
              <a:ext uri="{FF2B5EF4-FFF2-40B4-BE49-F238E27FC236}">
                <a16:creationId xmlns:a16="http://schemas.microsoft.com/office/drawing/2014/main" id="{C6945A85-ED98-CE9D-D97C-4B7E62CB57E9}"/>
              </a:ext>
            </a:extLst>
          </p:cNvPr>
          <p:cNvSpPr txBox="1">
            <a:spLocks noChangeArrowheads="1"/>
          </p:cNvSpPr>
          <p:nvPr/>
        </p:nvSpPr>
        <p:spPr bwMode="auto">
          <a:xfrm>
            <a:off x="399530" y="6937036"/>
            <a:ext cx="7256462" cy="5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705" tIns="22353" rIns="44705" bIns="22353">
            <a:spAutoFit/>
          </a:bodyPr>
          <a:lstStyle>
            <a:lvl1pPr defTabSz="2146300" eaLnBrk="0" hangingPunct="0">
              <a:defRPr sz="4200">
                <a:solidFill>
                  <a:schemeClr val="tx1"/>
                </a:solidFill>
                <a:latin typeface="Arial" charset="0"/>
              </a:defRPr>
            </a:lvl1pPr>
            <a:lvl2pPr marL="742950" indent="-285750" defTabSz="2146300" eaLnBrk="0" hangingPunct="0">
              <a:defRPr sz="4200">
                <a:solidFill>
                  <a:schemeClr val="tx1"/>
                </a:solidFill>
                <a:latin typeface="Arial" charset="0"/>
              </a:defRPr>
            </a:lvl2pPr>
            <a:lvl3pPr marL="1143000" indent="-228600" defTabSz="2146300" eaLnBrk="0" hangingPunct="0">
              <a:defRPr sz="4200">
                <a:solidFill>
                  <a:schemeClr val="tx1"/>
                </a:solidFill>
                <a:latin typeface="Arial" charset="0"/>
              </a:defRPr>
            </a:lvl3pPr>
            <a:lvl4pPr marL="1600200" indent="-228600" defTabSz="2146300" eaLnBrk="0" hangingPunct="0">
              <a:defRPr sz="4200">
                <a:solidFill>
                  <a:schemeClr val="tx1"/>
                </a:solidFill>
                <a:latin typeface="Arial" charset="0"/>
              </a:defRPr>
            </a:lvl4pPr>
            <a:lvl5pPr marL="2057400" indent="-228600" defTabSz="2146300" eaLnBrk="0" hangingPunct="0">
              <a:defRPr sz="4200">
                <a:solidFill>
                  <a:schemeClr val="tx1"/>
                </a:solidFill>
                <a:latin typeface="Arial" charset="0"/>
              </a:defRPr>
            </a:lvl5pPr>
            <a:lvl6pPr marL="2514600" indent="-228600" algn="ctr" defTabSz="2146300" eaLnBrk="0" fontAlgn="base" hangingPunct="0">
              <a:spcBef>
                <a:spcPct val="0"/>
              </a:spcBef>
              <a:spcAft>
                <a:spcPct val="0"/>
              </a:spcAft>
              <a:defRPr sz="4200">
                <a:solidFill>
                  <a:schemeClr val="tx1"/>
                </a:solidFill>
                <a:latin typeface="Arial" charset="0"/>
              </a:defRPr>
            </a:lvl6pPr>
            <a:lvl7pPr marL="2971800" indent="-228600" algn="ctr" defTabSz="2146300" eaLnBrk="0" fontAlgn="base" hangingPunct="0">
              <a:spcBef>
                <a:spcPct val="0"/>
              </a:spcBef>
              <a:spcAft>
                <a:spcPct val="0"/>
              </a:spcAft>
              <a:defRPr sz="4200">
                <a:solidFill>
                  <a:schemeClr val="tx1"/>
                </a:solidFill>
                <a:latin typeface="Arial" charset="0"/>
              </a:defRPr>
            </a:lvl7pPr>
            <a:lvl8pPr marL="3429000" indent="-228600" algn="ctr" defTabSz="2146300" eaLnBrk="0" fontAlgn="base" hangingPunct="0">
              <a:spcBef>
                <a:spcPct val="0"/>
              </a:spcBef>
              <a:spcAft>
                <a:spcPct val="0"/>
              </a:spcAft>
              <a:defRPr sz="4200">
                <a:solidFill>
                  <a:schemeClr val="tx1"/>
                </a:solidFill>
                <a:latin typeface="Arial" charset="0"/>
              </a:defRPr>
            </a:lvl8pPr>
            <a:lvl9pPr marL="3886200" indent="-228600" algn="ctr" defTabSz="2146300" eaLnBrk="0" fontAlgn="base" hangingPunct="0">
              <a:spcBef>
                <a:spcPct val="0"/>
              </a:spcBef>
              <a:spcAft>
                <a:spcPct val="0"/>
              </a:spcAft>
              <a:defRPr sz="4200">
                <a:solidFill>
                  <a:schemeClr val="tx1"/>
                </a:solidFill>
                <a:latin typeface="Arial" charset="0"/>
              </a:defRPr>
            </a:lvl9pPr>
          </a:lstStyle>
          <a:p>
            <a:pPr eaLnBrk="1" hangingPunct="1">
              <a:spcBef>
                <a:spcPct val="50000"/>
              </a:spcBef>
            </a:pPr>
            <a:r>
              <a:rPr lang="en-US" altLang="en-US" sz="3400" b="1" dirty="0"/>
              <a:t>Case report  </a:t>
            </a:r>
          </a:p>
        </p:txBody>
      </p:sp>
      <p:sp>
        <p:nvSpPr>
          <p:cNvPr id="4" name="Text Box 9">
            <a:extLst>
              <a:ext uri="{FF2B5EF4-FFF2-40B4-BE49-F238E27FC236}">
                <a16:creationId xmlns:a16="http://schemas.microsoft.com/office/drawing/2014/main" id="{0A9AEFA5-B809-08E2-5954-8B89EFD8CBD3}"/>
              </a:ext>
            </a:extLst>
          </p:cNvPr>
          <p:cNvSpPr txBox="1">
            <a:spLocks noChangeArrowheads="1"/>
          </p:cNvSpPr>
          <p:nvPr/>
        </p:nvSpPr>
        <p:spPr bwMode="auto">
          <a:xfrm>
            <a:off x="609601" y="7843456"/>
            <a:ext cx="7162005" cy="741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4705" tIns="22353" rIns="44705" bIns="22353">
            <a:spAutoFit/>
          </a:bodyPr>
          <a:lstStyle>
            <a:lvl1pPr defTabSz="2146300" eaLnBrk="0" hangingPunct="0">
              <a:defRPr sz="4200">
                <a:solidFill>
                  <a:schemeClr val="tx1"/>
                </a:solidFill>
                <a:latin typeface="Arial" charset="0"/>
              </a:defRPr>
            </a:lvl1pPr>
            <a:lvl2pPr marL="742950" indent="-285750" defTabSz="2146300" eaLnBrk="0" hangingPunct="0">
              <a:defRPr sz="4200">
                <a:solidFill>
                  <a:schemeClr val="tx1"/>
                </a:solidFill>
                <a:latin typeface="Arial" charset="0"/>
              </a:defRPr>
            </a:lvl2pPr>
            <a:lvl3pPr marL="1143000" indent="-228600" defTabSz="2146300" eaLnBrk="0" hangingPunct="0">
              <a:defRPr sz="4200">
                <a:solidFill>
                  <a:schemeClr val="tx1"/>
                </a:solidFill>
                <a:latin typeface="Arial" charset="0"/>
              </a:defRPr>
            </a:lvl3pPr>
            <a:lvl4pPr marL="1600200" indent="-228600" defTabSz="2146300" eaLnBrk="0" hangingPunct="0">
              <a:defRPr sz="4200">
                <a:solidFill>
                  <a:schemeClr val="tx1"/>
                </a:solidFill>
                <a:latin typeface="Arial" charset="0"/>
              </a:defRPr>
            </a:lvl4pPr>
            <a:lvl5pPr marL="2057400" indent="-228600" defTabSz="2146300" eaLnBrk="0" hangingPunct="0">
              <a:defRPr sz="4200">
                <a:solidFill>
                  <a:schemeClr val="tx1"/>
                </a:solidFill>
                <a:latin typeface="Arial" charset="0"/>
              </a:defRPr>
            </a:lvl5pPr>
            <a:lvl6pPr marL="2514600" indent="-228600" algn="ctr" defTabSz="2146300" eaLnBrk="0" fontAlgn="base" hangingPunct="0">
              <a:spcBef>
                <a:spcPct val="0"/>
              </a:spcBef>
              <a:spcAft>
                <a:spcPct val="0"/>
              </a:spcAft>
              <a:defRPr sz="4200">
                <a:solidFill>
                  <a:schemeClr val="tx1"/>
                </a:solidFill>
                <a:latin typeface="Arial" charset="0"/>
              </a:defRPr>
            </a:lvl6pPr>
            <a:lvl7pPr marL="2971800" indent="-228600" algn="ctr" defTabSz="2146300" eaLnBrk="0" fontAlgn="base" hangingPunct="0">
              <a:spcBef>
                <a:spcPct val="0"/>
              </a:spcBef>
              <a:spcAft>
                <a:spcPct val="0"/>
              </a:spcAft>
              <a:defRPr sz="4200">
                <a:solidFill>
                  <a:schemeClr val="tx1"/>
                </a:solidFill>
                <a:latin typeface="Arial" charset="0"/>
              </a:defRPr>
            </a:lvl7pPr>
            <a:lvl8pPr marL="3429000" indent="-228600" algn="ctr" defTabSz="2146300" eaLnBrk="0" fontAlgn="base" hangingPunct="0">
              <a:spcBef>
                <a:spcPct val="0"/>
              </a:spcBef>
              <a:spcAft>
                <a:spcPct val="0"/>
              </a:spcAft>
              <a:defRPr sz="4200">
                <a:solidFill>
                  <a:schemeClr val="tx1"/>
                </a:solidFill>
                <a:latin typeface="Arial" charset="0"/>
              </a:defRPr>
            </a:lvl8pPr>
            <a:lvl9pPr marL="3886200" indent="-228600" algn="ctr" defTabSz="2146300" eaLnBrk="0" fontAlgn="base" hangingPunct="0">
              <a:spcBef>
                <a:spcPct val="0"/>
              </a:spcBef>
              <a:spcAft>
                <a:spcPct val="0"/>
              </a:spcAft>
              <a:defRPr sz="4200">
                <a:solidFill>
                  <a:schemeClr val="tx1"/>
                </a:solidFill>
                <a:latin typeface="Arial" charset="0"/>
              </a:defRPr>
            </a:lvl9pPr>
          </a:lstStyle>
          <a:p>
            <a:pPr algn="just">
              <a:lnSpc>
                <a:spcPct val="95000"/>
              </a:lnSpc>
            </a:pPr>
            <a:r>
              <a:rPr lang="en-US" altLang="en-US" sz="1400" b="1" u="sng" dirty="0"/>
              <a:t>OBX1: </a:t>
            </a:r>
          </a:p>
          <a:p>
            <a:pPr algn="just">
              <a:lnSpc>
                <a:spcPct val="95000"/>
              </a:lnSpc>
            </a:pPr>
            <a:r>
              <a:rPr lang="en-US" sz="1400" dirty="0"/>
              <a:t>She was first seen in the practice setting at the age of 9yrs for early childhood-onset morbid obesity, primary amenorrhea, and acne on the chest. She was a second child, born after a 38-week uneventful pregnancy and delivery; normal weight and height at birth. There was no presence of failure to thrive during the first two years. Progressive weight gain was observed reaching a BMI of 40 kg/m2 at 14 years-old. Bariatric surgery (sleeve gastrectomy) was performed when she was 16 years-old, after she reached 120 kg weight and a BMI of 53 kg/m2 . Her weight decreased to 100 kg following surgery, but it progressively increased to 141 kg over the last 5 years in spite of a dietary approach including a low fat and low sugar diet, along with a 60-min walk daily. </a:t>
            </a:r>
          </a:p>
          <a:p>
            <a:pPr algn="just">
              <a:lnSpc>
                <a:spcPct val="95000"/>
              </a:lnSpc>
            </a:pPr>
            <a:r>
              <a:rPr lang="en-US" sz="1400" dirty="0"/>
              <a:t>Her parents are first cousins, and her maternal and paternal grandmothers are sisters. Her father weighs 70 kg, his height is 170 cm (BMI = 24.2 kg/m2 ), and he is 52 years old. Her mother weighs 72 kg, her height is 154 cm (BMI = 30.4 kg/m2 ), and she is 48 years old. Her older sister weighs 68 kg, her height is 168 cm (BMI = 24.1 kg/m2 ), and she is 27 years old. Her younger brother weighs 50 kg, his height is 150 cm (BMI = 22.2 kg/m2 ), and he is 17 years old. A paternal aunt who died aged 29 years old suffered from extreme obesity, primary amenorrhea, diabetes mellitus, and leukemia; another paternal aunt developed rapid-onset obesity and died at one year of age, having been born with a healthy appearance.</a:t>
            </a:r>
          </a:p>
          <a:p>
            <a:pPr algn="just">
              <a:lnSpc>
                <a:spcPct val="95000"/>
              </a:lnSpc>
            </a:pPr>
            <a:endParaRPr lang="en-US" sz="1400" b="1" dirty="0"/>
          </a:p>
          <a:p>
            <a:pPr algn="just">
              <a:lnSpc>
                <a:spcPct val="95000"/>
              </a:lnSpc>
            </a:pPr>
            <a:r>
              <a:rPr lang="es-CO" sz="1400" b="1" dirty="0" err="1"/>
              <a:t>Physical</a:t>
            </a:r>
            <a:r>
              <a:rPr lang="es-CO" sz="1400" b="1" dirty="0"/>
              <a:t> </a:t>
            </a:r>
            <a:r>
              <a:rPr lang="es-CO" sz="1400" b="1" dirty="0" err="1"/>
              <a:t>examination</a:t>
            </a:r>
            <a:r>
              <a:rPr lang="es-CO" sz="1400" b="1" dirty="0"/>
              <a:t>: </a:t>
            </a:r>
            <a:r>
              <a:rPr lang="es-CO" sz="1400" dirty="0"/>
              <a:t> Age 24 </a:t>
            </a:r>
            <a:r>
              <a:rPr lang="es-CO" sz="1400" dirty="0" err="1"/>
              <a:t>yrs</a:t>
            </a:r>
            <a:r>
              <a:rPr lang="es-CO" sz="1400" dirty="0"/>
              <a:t>, BP 109/72 mm Hg, HR 69 </a:t>
            </a:r>
            <a:r>
              <a:rPr lang="es-CO" sz="1400" dirty="0" err="1"/>
              <a:t>bpm</a:t>
            </a:r>
            <a:r>
              <a:rPr lang="es-CO" sz="1400" dirty="0"/>
              <a:t>, </a:t>
            </a:r>
            <a:r>
              <a:rPr lang="es-CO" sz="1400" dirty="0" err="1"/>
              <a:t>weight</a:t>
            </a:r>
            <a:r>
              <a:rPr lang="es-CO" sz="1400" dirty="0"/>
              <a:t> </a:t>
            </a:r>
            <a:r>
              <a:rPr lang="es-CO" sz="1400" dirty="0" err="1"/>
              <a:t>was</a:t>
            </a:r>
            <a:r>
              <a:rPr lang="es-CO" sz="1400" dirty="0"/>
              <a:t> 143.9 kg, </a:t>
            </a:r>
            <a:r>
              <a:rPr lang="es-CO" sz="1400" dirty="0" err="1"/>
              <a:t>height</a:t>
            </a:r>
            <a:r>
              <a:rPr lang="es-CO" sz="1400" dirty="0"/>
              <a:t> </a:t>
            </a:r>
            <a:r>
              <a:rPr lang="es-CO" sz="1400" dirty="0" err="1"/>
              <a:t>was</a:t>
            </a:r>
            <a:r>
              <a:rPr lang="es-CO" sz="1400" dirty="0"/>
              <a:t> 149.7 cm, </a:t>
            </a:r>
            <a:r>
              <a:rPr lang="es-CO" sz="1400" dirty="0" err="1"/>
              <a:t>waist</a:t>
            </a:r>
            <a:r>
              <a:rPr lang="es-CO" sz="1400" dirty="0"/>
              <a:t> </a:t>
            </a:r>
            <a:r>
              <a:rPr lang="es-CO" sz="1400" dirty="0" err="1"/>
              <a:t>circumference</a:t>
            </a:r>
            <a:r>
              <a:rPr lang="es-CO" sz="1400" dirty="0"/>
              <a:t> </a:t>
            </a:r>
            <a:r>
              <a:rPr lang="es-CO" sz="1400" dirty="0" err="1"/>
              <a:t>was</a:t>
            </a:r>
            <a:r>
              <a:rPr lang="es-CO" sz="1400" dirty="0"/>
              <a:t> 152 cm, and BMI </a:t>
            </a:r>
            <a:r>
              <a:rPr lang="es-CO" sz="1400" dirty="0" err="1"/>
              <a:t>was</a:t>
            </a:r>
            <a:r>
              <a:rPr lang="es-CO" sz="1400" dirty="0"/>
              <a:t> 64.2 kg/m2. </a:t>
            </a:r>
            <a:r>
              <a:rPr lang="es-CO" sz="1400" dirty="0" err="1"/>
              <a:t>She</a:t>
            </a:r>
            <a:r>
              <a:rPr lang="es-CO" sz="1400" dirty="0"/>
              <a:t> </a:t>
            </a:r>
            <a:r>
              <a:rPr lang="es-CO" sz="1400" dirty="0" err="1"/>
              <a:t>had</a:t>
            </a:r>
            <a:r>
              <a:rPr lang="es-CO" sz="1400" dirty="0"/>
              <a:t> severe </a:t>
            </a:r>
            <a:r>
              <a:rPr lang="es-CO" sz="1400" dirty="0" err="1"/>
              <a:t>obesity</a:t>
            </a:r>
            <a:r>
              <a:rPr lang="es-CO" sz="1400" dirty="0"/>
              <a:t>, </a:t>
            </a:r>
            <a:r>
              <a:rPr lang="es-CO" sz="1400" dirty="0" err="1"/>
              <a:t>normocephaly</a:t>
            </a:r>
            <a:r>
              <a:rPr lang="es-CO" sz="1400" dirty="0"/>
              <a:t> (</a:t>
            </a:r>
            <a:r>
              <a:rPr lang="es-CO" sz="1400" dirty="0" err="1"/>
              <a:t>without</a:t>
            </a:r>
            <a:r>
              <a:rPr lang="es-CO" sz="1400" dirty="0"/>
              <a:t> cognitive </a:t>
            </a:r>
            <a:r>
              <a:rPr lang="es-CO" sz="1400" dirty="0" err="1"/>
              <a:t>or</a:t>
            </a:r>
            <a:r>
              <a:rPr lang="es-CO" sz="1400" dirty="0"/>
              <a:t> motor </a:t>
            </a:r>
            <a:r>
              <a:rPr lang="es-CO" sz="1400" dirty="0" err="1"/>
              <a:t>deficit</a:t>
            </a:r>
            <a:r>
              <a:rPr lang="es-CO" sz="1400" dirty="0"/>
              <a:t>), </a:t>
            </a:r>
            <a:r>
              <a:rPr lang="es-CO" sz="1400" dirty="0" err="1"/>
              <a:t>average</a:t>
            </a:r>
            <a:r>
              <a:rPr lang="es-CO" sz="1400" dirty="0"/>
              <a:t> </a:t>
            </a:r>
            <a:r>
              <a:rPr lang="es-CO" sz="1400" dirty="0" err="1"/>
              <a:t>intelligence</a:t>
            </a:r>
            <a:r>
              <a:rPr lang="es-CO" sz="1400" dirty="0"/>
              <a:t>, </a:t>
            </a:r>
            <a:r>
              <a:rPr lang="es-CO" sz="1400" dirty="0" err="1"/>
              <a:t>left</a:t>
            </a:r>
            <a:r>
              <a:rPr lang="es-CO" sz="1400" dirty="0"/>
              <a:t> </a:t>
            </a:r>
            <a:r>
              <a:rPr lang="es-CO" sz="1400" dirty="0" err="1"/>
              <a:t>eye</a:t>
            </a:r>
            <a:r>
              <a:rPr lang="es-CO" sz="1400" dirty="0"/>
              <a:t> </a:t>
            </a:r>
            <a:r>
              <a:rPr lang="es-CO" sz="1400" dirty="0" err="1"/>
              <a:t>moderate</a:t>
            </a:r>
            <a:r>
              <a:rPr lang="es-CO" sz="1400" dirty="0"/>
              <a:t> </a:t>
            </a:r>
            <a:r>
              <a:rPr lang="es-CO" sz="1400" dirty="0" err="1"/>
              <a:t>strabismus</a:t>
            </a:r>
            <a:r>
              <a:rPr lang="es-CO" sz="1400" dirty="0"/>
              <a:t>, </a:t>
            </a:r>
            <a:r>
              <a:rPr lang="es-CO" sz="1400" dirty="0" err="1"/>
              <a:t>mild</a:t>
            </a:r>
            <a:r>
              <a:rPr lang="es-CO" sz="1400" dirty="0"/>
              <a:t> </a:t>
            </a:r>
            <a:r>
              <a:rPr lang="es-CO" sz="1400" dirty="0" err="1"/>
              <a:t>hirsutism</a:t>
            </a:r>
            <a:r>
              <a:rPr lang="es-CO" sz="1400" dirty="0"/>
              <a:t> (</a:t>
            </a:r>
            <a:r>
              <a:rPr lang="es-CO" sz="1400" dirty="0" err="1"/>
              <a:t>Ferriman</a:t>
            </a:r>
            <a:r>
              <a:rPr lang="es-CO" sz="1400" dirty="0"/>
              <a:t> and </a:t>
            </a:r>
            <a:r>
              <a:rPr lang="es-CO" sz="1400" dirty="0" err="1"/>
              <a:t>Gallwey</a:t>
            </a:r>
            <a:r>
              <a:rPr lang="es-CO" sz="1400" dirty="0"/>
              <a:t> score 11), </a:t>
            </a:r>
            <a:r>
              <a:rPr lang="es-CO" sz="1400" dirty="0" err="1"/>
              <a:t>hair</a:t>
            </a:r>
            <a:r>
              <a:rPr lang="es-CO" sz="1400" dirty="0"/>
              <a:t> in </a:t>
            </a:r>
            <a:r>
              <a:rPr lang="es-CO" sz="1400" dirty="0" err="1"/>
              <a:t>the</a:t>
            </a:r>
            <a:r>
              <a:rPr lang="es-CO" sz="1400" dirty="0"/>
              <a:t> </a:t>
            </a:r>
            <a:r>
              <a:rPr lang="es-CO" sz="1400" dirty="0" err="1"/>
              <a:t>maxillary</a:t>
            </a:r>
            <a:r>
              <a:rPr lang="es-CO" sz="1400" dirty="0"/>
              <a:t> </a:t>
            </a:r>
            <a:r>
              <a:rPr lang="es-CO" sz="1400" dirty="0" err="1"/>
              <a:t>region</a:t>
            </a:r>
            <a:r>
              <a:rPr lang="es-CO" sz="1400" dirty="0"/>
              <a:t>, </a:t>
            </a:r>
            <a:r>
              <a:rPr lang="es-CO" sz="1400" dirty="0" err="1"/>
              <a:t>mild</a:t>
            </a:r>
            <a:r>
              <a:rPr lang="es-CO" sz="1400" dirty="0"/>
              <a:t> acantosis nigricans, </a:t>
            </a:r>
            <a:r>
              <a:rPr lang="es-CO" sz="1400" dirty="0" err="1"/>
              <a:t>abundant</a:t>
            </a:r>
            <a:r>
              <a:rPr lang="es-CO" sz="1400" dirty="0"/>
              <a:t> </a:t>
            </a:r>
            <a:r>
              <a:rPr lang="es-CO" sz="1400" dirty="0" err="1"/>
              <a:t>panniculus</a:t>
            </a:r>
            <a:r>
              <a:rPr lang="es-CO" sz="1400" dirty="0"/>
              <a:t> </a:t>
            </a:r>
            <a:r>
              <a:rPr lang="es-CO" sz="1400" dirty="0" err="1"/>
              <a:t>adiposus</a:t>
            </a:r>
            <a:r>
              <a:rPr lang="es-CO" sz="1400" dirty="0"/>
              <a:t>, </a:t>
            </a:r>
            <a:r>
              <a:rPr lang="es-CO" sz="1400" dirty="0" err="1"/>
              <a:t>Tanner</a:t>
            </a:r>
            <a:r>
              <a:rPr lang="es-CO" sz="1400" dirty="0"/>
              <a:t> </a:t>
            </a:r>
            <a:r>
              <a:rPr lang="es-CO" sz="1400" dirty="0" err="1"/>
              <a:t>stage</a:t>
            </a:r>
            <a:r>
              <a:rPr lang="es-CO" sz="1400" dirty="0"/>
              <a:t> </a:t>
            </a:r>
            <a:r>
              <a:rPr lang="es-CO" sz="1400" dirty="0" err="1"/>
              <a:t>breast</a:t>
            </a:r>
            <a:r>
              <a:rPr lang="es-CO" sz="1400" dirty="0"/>
              <a:t> </a:t>
            </a:r>
            <a:r>
              <a:rPr lang="es-CO" sz="1400" dirty="0" err="1"/>
              <a:t>development</a:t>
            </a:r>
            <a:r>
              <a:rPr lang="es-CO" sz="1400" dirty="0"/>
              <a:t> V, </a:t>
            </a:r>
            <a:r>
              <a:rPr lang="es-CO" sz="1400" dirty="0" err="1"/>
              <a:t>female</a:t>
            </a:r>
            <a:r>
              <a:rPr lang="es-CO" sz="1400" dirty="0"/>
              <a:t> </a:t>
            </a:r>
            <a:r>
              <a:rPr lang="es-CO" sz="1400" dirty="0" err="1"/>
              <a:t>genitals</a:t>
            </a:r>
            <a:r>
              <a:rPr lang="es-CO" sz="1400" dirty="0"/>
              <a:t> </a:t>
            </a:r>
            <a:r>
              <a:rPr lang="es-CO" sz="1400" dirty="0" err="1"/>
              <a:t>with</a:t>
            </a:r>
            <a:r>
              <a:rPr lang="es-CO" sz="1400" dirty="0"/>
              <a:t> </a:t>
            </a:r>
            <a:r>
              <a:rPr lang="es-CO" sz="1400" dirty="0" err="1"/>
              <a:t>Tanner</a:t>
            </a:r>
            <a:r>
              <a:rPr lang="es-CO" sz="1400" dirty="0"/>
              <a:t> </a:t>
            </a:r>
            <a:r>
              <a:rPr lang="es-CO" sz="1400" dirty="0" err="1"/>
              <a:t>stage</a:t>
            </a:r>
            <a:r>
              <a:rPr lang="es-CO" sz="1400" dirty="0"/>
              <a:t> V </a:t>
            </a:r>
            <a:r>
              <a:rPr lang="es-CO" sz="1400" dirty="0" err="1"/>
              <a:t>pubic</a:t>
            </a:r>
            <a:r>
              <a:rPr lang="es-CO" sz="1400" dirty="0"/>
              <a:t> </a:t>
            </a:r>
            <a:r>
              <a:rPr lang="es-CO" sz="1400" dirty="0" err="1"/>
              <a:t>hair</a:t>
            </a:r>
            <a:r>
              <a:rPr lang="es-CO" sz="1400" dirty="0"/>
              <a:t>, </a:t>
            </a:r>
            <a:r>
              <a:rPr lang="es-CO" sz="1400" dirty="0" err="1"/>
              <a:t>abundant</a:t>
            </a:r>
            <a:r>
              <a:rPr lang="es-CO" sz="1400" dirty="0"/>
              <a:t> </a:t>
            </a:r>
            <a:r>
              <a:rPr lang="es-CO" sz="1400" dirty="0" err="1"/>
              <a:t>lower</a:t>
            </a:r>
            <a:r>
              <a:rPr lang="es-CO" sz="1400" dirty="0"/>
              <a:t> </a:t>
            </a:r>
            <a:r>
              <a:rPr lang="es-CO" sz="1400" dirty="0" err="1"/>
              <a:t>limb</a:t>
            </a:r>
            <a:r>
              <a:rPr lang="es-CO" sz="1400" dirty="0"/>
              <a:t> telangiectasia, </a:t>
            </a:r>
            <a:r>
              <a:rPr lang="es-CO" sz="1400" dirty="0" err="1"/>
              <a:t>pain</a:t>
            </a:r>
            <a:r>
              <a:rPr lang="es-CO" sz="1400" dirty="0"/>
              <a:t> </a:t>
            </a:r>
            <a:r>
              <a:rPr lang="es-CO" sz="1400" dirty="0" err="1"/>
              <a:t>on</a:t>
            </a:r>
            <a:r>
              <a:rPr lang="es-CO" sz="1400" dirty="0"/>
              <a:t> </a:t>
            </a:r>
            <a:r>
              <a:rPr lang="es-CO" sz="1400" dirty="0" err="1"/>
              <a:t>mobilizing</a:t>
            </a:r>
            <a:r>
              <a:rPr lang="es-CO" sz="1400" dirty="0"/>
              <a:t> </a:t>
            </a:r>
            <a:r>
              <a:rPr lang="es-CO" sz="1400" dirty="0" err="1"/>
              <a:t>the</a:t>
            </a:r>
            <a:r>
              <a:rPr lang="es-CO" sz="1400" dirty="0"/>
              <a:t> </a:t>
            </a:r>
            <a:r>
              <a:rPr lang="es-CO" sz="1400" dirty="0" err="1"/>
              <a:t>left</a:t>
            </a:r>
            <a:r>
              <a:rPr lang="es-CO" sz="1400" dirty="0"/>
              <a:t> </a:t>
            </a:r>
            <a:r>
              <a:rPr lang="es-CO" sz="1400" dirty="0" err="1"/>
              <a:t>knee</a:t>
            </a:r>
            <a:r>
              <a:rPr lang="es-CO" sz="1400" dirty="0"/>
              <a:t>, </a:t>
            </a:r>
            <a:r>
              <a:rPr lang="es-CO" sz="1400" dirty="0" err="1"/>
              <a:t>small</a:t>
            </a:r>
            <a:r>
              <a:rPr lang="es-CO" sz="1400" dirty="0"/>
              <a:t> </a:t>
            </a:r>
            <a:r>
              <a:rPr lang="es-CO" sz="1400" dirty="0" err="1"/>
              <a:t>hands</a:t>
            </a:r>
            <a:r>
              <a:rPr lang="es-CO" sz="1400" dirty="0"/>
              <a:t> and </a:t>
            </a:r>
            <a:r>
              <a:rPr lang="es-CO" sz="1400" dirty="0" err="1"/>
              <a:t>feet</a:t>
            </a:r>
            <a:r>
              <a:rPr lang="es-CO" sz="1400" dirty="0"/>
              <a:t>, </a:t>
            </a:r>
            <a:r>
              <a:rPr lang="es-CO" sz="1400" dirty="0" err="1"/>
              <a:t>clinodactyly</a:t>
            </a:r>
            <a:r>
              <a:rPr lang="es-CO" sz="1400" dirty="0"/>
              <a:t>, and </a:t>
            </a:r>
            <a:r>
              <a:rPr lang="es-CO" sz="1400" dirty="0" err="1"/>
              <a:t>nail</a:t>
            </a:r>
            <a:r>
              <a:rPr lang="es-CO" sz="1400" dirty="0"/>
              <a:t> </a:t>
            </a:r>
            <a:r>
              <a:rPr lang="es-CO" sz="1400" dirty="0" err="1"/>
              <a:t>hypoplasia</a:t>
            </a:r>
            <a:r>
              <a:rPr lang="es-CO" sz="1400" dirty="0"/>
              <a:t> (Figure 1 A).</a:t>
            </a:r>
          </a:p>
          <a:p>
            <a:pPr algn="just">
              <a:lnSpc>
                <a:spcPct val="95000"/>
              </a:lnSpc>
            </a:pPr>
            <a:endParaRPr lang="es-CO" sz="1400" dirty="0"/>
          </a:p>
          <a:p>
            <a:pPr algn="just">
              <a:lnSpc>
                <a:spcPct val="95000"/>
              </a:lnSpc>
            </a:pPr>
            <a:r>
              <a:rPr lang="es-CO" sz="1400" b="1" dirty="0" err="1"/>
              <a:t>Biochemistry</a:t>
            </a:r>
            <a:r>
              <a:rPr lang="es-CO" sz="1400" b="1" dirty="0"/>
              <a:t> panel: </a:t>
            </a:r>
            <a:r>
              <a:rPr lang="es-CO" sz="1400" dirty="0" err="1"/>
              <a:t>was</a:t>
            </a:r>
            <a:r>
              <a:rPr lang="es-CO" sz="1400" dirty="0"/>
              <a:t> 19.9 </a:t>
            </a:r>
            <a:r>
              <a:rPr lang="es-CO" sz="1400" dirty="0" err="1"/>
              <a:t>pg</a:t>
            </a:r>
            <a:r>
              <a:rPr lang="es-CO" sz="1400" dirty="0"/>
              <a:t>/</a:t>
            </a:r>
            <a:r>
              <a:rPr lang="es-CO" sz="1400" dirty="0" err="1"/>
              <a:t>mL</a:t>
            </a:r>
            <a:r>
              <a:rPr lang="es-CO" sz="1400" dirty="0"/>
              <a:t> </a:t>
            </a:r>
            <a:r>
              <a:rPr lang="es-CO" sz="1400" dirty="0" err="1"/>
              <a:t>for</a:t>
            </a:r>
            <a:r>
              <a:rPr lang="es-CO" sz="1400" dirty="0"/>
              <a:t> estradiol (12.5–166 </a:t>
            </a:r>
            <a:r>
              <a:rPr lang="es-CO" sz="1400" dirty="0" err="1"/>
              <a:t>pg</a:t>
            </a:r>
            <a:r>
              <a:rPr lang="es-CO" sz="1400" dirty="0"/>
              <a:t>/</a:t>
            </a:r>
            <a:r>
              <a:rPr lang="es-CO" sz="1400" dirty="0" err="1"/>
              <a:t>mL</a:t>
            </a:r>
            <a:r>
              <a:rPr lang="es-CO" sz="1400" dirty="0"/>
              <a:t> </a:t>
            </a:r>
            <a:r>
              <a:rPr lang="es-CO" sz="1400" dirty="0" err="1"/>
              <a:t>reference</a:t>
            </a:r>
            <a:r>
              <a:rPr lang="es-CO" sz="1400" dirty="0"/>
              <a:t> </a:t>
            </a:r>
            <a:r>
              <a:rPr lang="es-CO" sz="1400" dirty="0" err="1"/>
              <a:t>value</a:t>
            </a:r>
            <a:r>
              <a:rPr lang="es-CO" sz="1400" dirty="0"/>
              <a:t> (RV), 6.58 </a:t>
            </a:r>
            <a:r>
              <a:rPr lang="es-CO" sz="1400" dirty="0" err="1"/>
              <a:t>mUI</a:t>
            </a:r>
            <a:r>
              <a:rPr lang="es-CO" sz="1400" dirty="0"/>
              <a:t>/</a:t>
            </a:r>
            <a:r>
              <a:rPr lang="es-CO" sz="1400" dirty="0" err="1"/>
              <a:t>mL</a:t>
            </a:r>
            <a:r>
              <a:rPr lang="es-CO" sz="1400" dirty="0"/>
              <a:t> </a:t>
            </a:r>
            <a:r>
              <a:rPr lang="es-CO" sz="1400" dirty="0" err="1"/>
              <a:t>for</a:t>
            </a:r>
            <a:r>
              <a:rPr lang="es-CO" sz="1400" dirty="0"/>
              <a:t> FSH (5.8–21 </a:t>
            </a:r>
            <a:r>
              <a:rPr lang="es-CO" sz="1400" dirty="0" err="1"/>
              <a:t>mUI</a:t>
            </a:r>
            <a:r>
              <a:rPr lang="es-CO" sz="1400" dirty="0"/>
              <a:t>/</a:t>
            </a:r>
            <a:r>
              <a:rPr lang="es-CO" sz="1400" dirty="0" err="1"/>
              <a:t>mL</a:t>
            </a:r>
            <a:r>
              <a:rPr lang="es-CO" sz="1400" dirty="0"/>
              <a:t> RV), 2.71 </a:t>
            </a:r>
            <a:r>
              <a:rPr lang="es-CO" sz="1400" dirty="0" err="1"/>
              <a:t>mUI</a:t>
            </a:r>
            <a:r>
              <a:rPr lang="es-CO" sz="1400" dirty="0"/>
              <a:t>/</a:t>
            </a:r>
            <a:r>
              <a:rPr lang="es-CO" sz="1400" dirty="0" err="1"/>
              <a:t>mL</a:t>
            </a:r>
            <a:r>
              <a:rPr lang="es-CO" sz="1400" dirty="0"/>
              <a:t> </a:t>
            </a:r>
            <a:r>
              <a:rPr lang="es-CO" sz="1400" dirty="0" err="1"/>
              <a:t>for</a:t>
            </a:r>
            <a:r>
              <a:rPr lang="es-CO" sz="1400" dirty="0"/>
              <a:t> LH (1.1–11.6 </a:t>
            </a:r>
            <a:r>
              <a:rPr lang="es-CO" sz="1400" dirty="0" err="1"/>
              <a:t>mUI</a:t>
            </a:r>
            <a:r>
              <a:rPr lang="es-CO" sz="1400" dirty="0"/>
              <a:t>/</a:t>
            </a:r>
            <a:r>
              <a:rPr lang="es-CO" sz="1400" dirty="0" err="1"/>
              <a:t>mL</a:t>
            </a:r>
            <a:r>
              <a:rPr lang="es-CO" sz="1400" dirty="0"/>
              <a:t> RV), 4.89 </a:t>
            </a:r>
            <a:r>
              <a:rPr lang="es-CO" sz="1400" dirty="0" err="1"/>
              <a:t>mUI</a:t>
            </a:r>
            <a:r>
              <a:rPr lang="es-CO" sz="1400" dirty="0"/>
              <a:t>/</a:t>
            </a:r>
            <a:r>
              <a:rPr lang="es-CO" sz="1400" dirty="0" err="1"/>
              <a:t>mL</a:t>
            </a:r>
            <a:r>
              <a:rPr lang="es-CO" sz="1400" dirty="0"/>
              <a:t> </a:t>
            </a:r>
            <a:r>
              <a:rPr lang="es-CO" sz="1400" dirty="0" err="1"/>
              <a:t>for</a:t>
            </a:r>
            <a:r>
              <a:rPr lang="es-CO" sz="1400" dirty="0"/>
              <a:t> </a:t>
            </a:r>
            <a:r>
              <a:rPr lang="es-CO" sz="1400" dirty="0" err="1"/>
              <a:t>prolactin</a:t>
            </a:r>
            <a:r>
              <a:rPr lang="es-CO" sz="1400" dirty="0"/>
              <a:t> (1.39–24.2 </a:t>
            </a:r>
            <a:r>
              <a:rPr lang="es-CO" sz="1400" dirty="0" err="1"/>
              <a:t>mUI</a:t>
            </a:r>
            <a:r>
              <a:rPr lang="es-CO" sz="1400" dirty="0"/>
              <a:t>/</a:t>
            </a:r>
            <a:r>
              <a:rPr lang="es-CO" sz="1400" dirty="0" err="1"/>
              <a:t>mL</a:t>
            </a:r>
            <a:r>
              <a:rPr lang="es-CO" sz="1400" dirty="0"/>
              <a:t> RV), 0.84 </a:t>
            </a:r>
            <a:r>
              <a:rPr lang="es-CO" sz="1400" dirty="0" err="1"/>
              <a:t>mUI</a:t>
            </a:r>
            <a:r>
              <a:rPr lang="es-CO" sz="1400" dirty="0"/>
              <a:t>/</a:t>
            </a:r>
            <a:r>
              <a:rPr lang="es-CO" sz="1400" dirty="0" err="1"/>
              <a:t>mL</a:t>
            </a:r>
            <a:r>
              <a:rPr lang="es-CO" sz="1400" dirty="0"/>
              <a:t> </a:t>
            </a:r>
            <a:r>
              <a:rPr lang="es-CO" sz="1400" dirty="0" err="1"/>
              <a:t>for</a:t>
            </a:r>
            <a:r>
              <a:rPr lang="es-CO" sz="1400" dirty="0"/>
              <a:t> TSH (0.4–4 </a:t>
            </a:r>
            <a:r>
              <a:rPr lang="es-CO" sz="1400" dirty="0" err="1"/>
              <a:t>mUI</a:t>
            </a:r>
            <a:r>
              <a:rPr lang="es-CO" sz="1400" dirty="0"/>
              <a:t>/</a:t>
            </a:r>
            <a:r>
              <a:rPr lang="es-CO" sz="1400" dirty="0" err="1"/>
              <a:t>mL</a:t>
            </a:r>
            <a:r>
              <a:rPr lang="es-CO" sz="1400" dirty="0"/>
              <a:t> RV), and a nuclear </a:t>
            </a:r>
            <a:r>
              <a:rPr lang="es-CO" sz="1400" dirty="0" err="1"/>
              <a:t>magnetic</a:t>
            </a:r>
            <a:r>
              <a:rPr lang="es-CO" sz="1400" dirty="0"/>
              <a:t> </a:t>
            </a:r>
            <a:r>
              <a:rPr lang="es-CO" sz="1400" dirty="0" err="1"/>
              <a:t>resonance</a:t>
            </a:r>
            <a:r>
              <a:rPr lang="es-CO" sz="1400" dirty="0"/>
              <a:t> </a:t>
            </a:r>
            <a:r>
              <a:rPr lang="es-CO" sz="1400" dirty="0" err="1"/>
              <a:t>of</a:t>
            </a:r>
            <a:r>
              <a:rPr lang="es-CO" sz="1400" dirty="0"/>
              <a:t> </a:t>
            </a:r>
            <a:r>
              <a:rPr lang="es-CO" sz="1400" dirty="0" err="1"/>
              <a:t>the</a:t>
            </a:r>
            <a:r>
              <a:rPr lang="es-CO" sz="1400" dirty="0"/>
              <a:t> </a:t>
            </a:r>
            <a:r>
              <a:rPr lang="es-CO" sz="1400" dirty="0" err="1"/>
              <a:t>hypophysis</a:t>
            </a:r>
            <a:r>
              <a:rPr lang="es-CO" sz="1400" dirty="0"/>
              <a:t> </a:t>
            </a:r>
            <a:r>
              <a:rPr lang="es-CO" sz="1400" dirty="0" err="1"/>
              <a:t>was</a:t>
            </a:r>
            <a:r>
              <a:rPr lang="es-CO" sz="1400" dirty="0"/>
              <a:t> </a:t>
            </a:r>
            <a:r>
              <a:rPr lang="es-CO" sz="1400" dirty="0" err="1"/>
              <a:t>reported</a:t>
            </a:r>
            <a:r>
              <a:rPr lang="es-CO" sz="1400" dirty="0"/>
              <a:t> normal. </a:t>
            </a:r>
            <a:r>
              <a:rPr lang="es-CO" sz="1400" dirty="0" err="1"/>
              <a:t>Her</a:t>
            </a:r>
            <a:r>
              <a:rPr lang="es-CO" sz="1400" dirty="0"/>
              <a:t> </a:t>
            </a:r>
            <a:r>
              <a:rPr lang="es-CO" sz="1400" dirty="0" err="1"/>
              <a:t>last</a:t>
            </a:r>
            <a:r>
              <a:rPr lang="es-CO" sz="1400" dirty="0"/>
              <a:t> </a:t>
            </a:r>
            <a:r>
              <a:rPr lang="es-CO" sz="1400" dirty="0" err="1"/>
              <a:t>report</a:t>
            </a:r>
            <a:r>
              <a:rPr lang="es-CO" sz="1400" dirty="0"/>
              <a:t> in </a:t>
            </a:r>
            <a:r>
              <a:rPr lang="es-CO" sz="1400" dirty="0" err="1"/>
              <a:t>fasting</a:t>
            </a:r>
            <a:r>
              <a:rPr lang="es-CO" sz="1400" dirty="0"/>
              <a:t> cardiovascular </a:t>
            </a:r>
            <a:r>
              <a:rPr lang="es-CO" sz="1400" dirty="0" err="1"/>
              <a:t>risk</a:t>
            </a:r>
            <a:r>
              <a:rPr lang="es-CO" sz="1400" dirty="0"/>
              <a:t> and </a:t>
            </a:r>
            <a:r>
              <a:rPr lang="es-CO" sz="1400" dirty="0" err="1"/>
              <a:t>metabolic</a:t>
            </a:r>
            <a:r>
              <a:rPr lang="es-CO" sz="1400" dirty="0"/>
              <a:t> </a:t>
            </a:r>
            <a:r>
              <a:rPr lang="es-CO" sz="1400" dirty="0" err="1"/>
              <a:t>clinical</a:t>
            </a:r>
            <a:r>
              <a:rPr lang="es-CO" sz="1400" dirty="0"/>
              <a:t> </a:t>
            </a:r>
            <a:r>
              <a:rPr lang="es-CO" sz="1400" dirty="0" err="1"/>
              <a:t>chemistry</a:t>
            </a:r>
            <a:r>
              <a:rPr lang="es-CO" sz="1400" dirty="0"/>
              <a:t> </a:t>
            </a:r>
            <a:r>
              <a:rPr lang="es-CO" sz="1400" dirty="0" err="1"/>
              <a:t>was</a:t>
            </a:r>
            <a:r>
              <a:rPr lang="es-CO" sz="1400" dirty="0"/>
              <a:t> </a:t>
            </a:r>
            <a:r>
              <a:rPr lang="es-CO" sz="1400" dirty="0" err="1"/>
              <a:t>glucose</a:t>
            </a:r>
            <a:r>
              <a:rPr lang="es-CO" sz="1400" dirty="0"/>
              <a:t> 77 mg/</a:t>
            </a:r>
            <a:r>
              <a:rPr lang="es-CO" sz="1400" dirty="0" err="1"/>
              <a:t>dL</a:t>
            </a:r>
            <a:r>
              <a:rPr lang="es-CO" sz="1400" dirty="0"/>
              <a:t>, </a:t>
            </a:r>
            <a:r>
              <a:rPr lang="es-CO" sz="1400" dirty="0" err="1"/>
              <a:t>insulin</a:t>
            </a:r>
            <a:r>
              <a:rPr lang="es-CO" sz="1400" dirty="0"/>
              <a:t> 19.9 µIU/</a:t>
            </a:r>
            <a:r>
              <a:rPr lang="es-CO" sz="1400" dirty="0" err="1"/>
              <a:t>mL</a:t>
            </a:r>
            <a:r>
              <a:rPr lang="es-CO" sz="1400" dirty="0"/>
              <a:t>, HDL </a:t>
            </a:r>
            <a:r>
              <a:rPr lang="es-CO" sz="1400" dirty="0" err="1"/>
              <a:t>cholesterol</a:t>
            </a:r>
            <a:r>
              <a:rPr lang="es-CO" sz="1400" dirty="0"/>
              <a:t> 43 mg/</a:t>
            </a:r>
            <a:r>
              <a:rPr lang="es-CO" sz="1400" dirty="0" err="1"/>
              <a:t>dL</a:t>
            </a:r>
            <a:r>
              <a:rPr lang="es-CO" sz="1400" dirty="0"/>
              <a:t>, </a:t>
            </a:r>
            <a:r>
              <a:rPr lang="es-CO" sz="1400" dirty="0" err="1"/>
              <a:t>triglycerides</a:t>
            </a:r>
            <a:r>
              <a:rPr lang="es-CO" sz="1400" dirty="0"/>
              <a:t> 327 mg/</a:t>
            </a:r>
            <a:r>
              <a:rPr lang="es-CO" sz="1400" dirty="0" err="1"/>
              <a:t>dL</a:t>
            </a:r>
            <a:r>
              <a:rPr lang="es-CO" sz="1400" dirty="0"/>
              <a:t>, and HbA1c 6.6%.</a:t>
            </a:r>
          </a:p>
        </p:txBody>
      </p:sp>
      <p:pic>
        <p:nvPicPr>
          <p:cNvPr id="6" name="Imagen 5">
            <a:extLst>
              <a:ext uri="{FF2B5EF4-FFF2-40B4-BE49-F238E27FC236}">
                <a16:creationId xmlns:a16="http://schemas.microsoft.com/office/drawing/2014/main" id="{43AC78BC-63CC-2375-0FEE-39AF39C6AA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0772" y="3238110"/>
            <a:ext cx="6275137" cy="3907470"/>
          </a:xfrm>
          <a:prstGeom prst="rect">
            <a:avLst/>
          </a:prstGeom>
        </p:spPr>
      </p:pic>
      <p:sp>
        <p:nvSpPr>
          <p:cNvPr id="7" name="Text Box 9">
            <a:extLst>
              <a:ext uri="{FF2B5EF4-FFF2-40B4-BE49-F238E27FC236}">
                <a16:creationId xmlns:a16="http://schemas.microsoft.com/office/drawing/2014/main" id="{2FB84842-DD06-32E2-A4C5-77AC47740338}"/>
              </a:ext>
            </a:extLst>
          </p:cNvPr>
          <p:cNvSpPr txBox="1">
            <a:spLocks noChangeArrowheads="1"/>
          </p:cNvSpPr>
          <p:nvPr/>
        </p:nvSpPr>
        <p:spPr bwMode="auto">
          <a:xfrm>
            <a:off x="8596313" y="7438494"/>
            <a:ext cx="7218363" cy="188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705" tIns="22353" rIns="44705" bIns="22353">
            <a:spAutoFit/>
          </a:bodyPr>
          <a:lstStyle>
            <a:lvl1pPr defTabSz="2146300" eaLnBrk="0" hangingPunct="0">
              <a:defRPr sz="4200">
                <a:solidFill>
                  <a:schemeClr val="tx1"/>
                </a:solidFill>
                <a:latin typeface="Arial" charset="0"/>
              </a:defRPr>
            </a:lvl1pPr>
            <a:lvl2pPr marL="742950" indent="-285750" defTabSz="2146300" eaLnBrk="0" hangingPunct="0">
              <a:defRPr sz="4200">
                <a:solidFill>
                  <a:schemeClr val="tx1"/>
                </a:solidFill>
                <a:latin typeface="Arial" charset="0"/>
              </a:defRPr>
            </a:lvl2pPr>
            <a:lvl3pPr marL="1143000" indent="-228600" defTabSz="2146300" eaLnBrk="0" hangingPunct="0">
              <a:defRPr sz="4200">
                <a:solidFill>
                  <a:schemeClr val="tx1"/>
                </a:solidFill>
                <a:latin typeface="Arial" charset="0"/>
              </a:defRPr>
            </a:lvl3pPr>
            <a:lvl4pPr marL="1600200" indent="-228600" defTabSz="2146300" eaLnBrk="0" hangingPunct="0">
              <a:defRPr sz="4200">
                <a:solidFill>
                  <a:schemeClr val="tx1"/>
                </a:solidFill>
                <a:latin typeface="Arial" charset="0"/>
              </a:defRPr>
            </a:lvl4pPr>
            <a:lvl5pPr marL="2057400" indent="-228600" defTabSz="2146300" eaLnBrk="0" hangingPunct="0">
              <a:defRPr sz="4200">
                <a:solidFill>
                  <a:schemeClr val="tx1"/>
                </a:solidFill>
                <a:latin typeface="Arial" charset="0"/>
              </a:defRPr>
            </a:lvl5pPr>
            <a:lvl6pPr marL="2514600" indent="-228600" algn="ctr" defTabSz="2146300" eaLnBrk="0" fontAlgn="base" hangingPunct="0">
              <a:spcBef>
                <a:spcPct val="0"/>
              </a:spcBef>
              <a:spcAft>
                <a:spcPct val="0"/>
              </a:spcAft>
              <a:defRPr sz="4200">
                <a:solidFill>
                  <a:schemeClr val="tx1"/>
                </a:solidFill>
                <a:latin typeface="Arial" charset="0"/>
              </a:defRPr>
            </a:lvl6pPr>
            <a:lvl7pPr marL="2971800" indent="-228600" algn="ctr" defTabSz="2146300" eaLnBrk="0" fontAlgn="base" hangingPunct="0">
              <a:spcBef>
                <a:spcPct val="0"/>
              </a:spcBef>
              <a:spcAft>
                <a:spcPct val="0"/>
              </a:spcAft>
              <a:defRPr sz="4200">
                <a:solidFill>
                  <a:schemeClr val="tx1"/>
                </a:solidFill>
                <a:latin typeface="Arial" charset="0"/>
              </a:defRPr>
            </a:lvl7pPr>
            <a:lvl8pPr marL="3429000" indent="-228600" algn="ctr" defTabSz="2146300" eaLnBrk="0" fontAlgn="base" hangingPunct="0">
              <a:spcBef>
                <a:spcPct val="0"/>
              </a:spcBef>
              <a:spcAft>
                <a:spcPct val="0"/>
              </a:spcAft>
              <a:defRPr sz="4200">
                <a:solidFill>
                  <a:schemeClr val="tx1"/>
                </a:solidFill>
                <a:latin typeface="Arial" charset="0"/>
              </a:defRPr>
            </a:lvl8pPr>
            <a:lvl9pPr marL="3886200" indent="-228600" algn="ctr" defTabSz="2146300" eaLnBrk="0" fontAlgn="base" hangingPunct="0">
              <a:spcBef>
                <a:spcPct val="0"/>
              </a:spcBef>
              <a:spcAft>
                <a:spcPct val="0"/>
              </a:spcAft>
              <a:defRPr sz="4200">
                <a:solidFill>
                  <a:schemeClr val="tx1"/>
                </a:solidFill>
                <a:latin typeface="Arial" charset="0"/>
              </a:defRPr>
            </a:lvl9pPr>
          </a:lstStyle>
          <a:p>
            <a:pPr algn="just">
              <a:lnSpc>
                <a:spcPct val="95000"/>
              </a:lnSpc>
            </a:pPr>
            <a:r>
              <a:rPr lang="en-US" altLang="en-US" sz="1400" b="1" u="sng" dirty="0">
                <a:latin typeface="+mn-lt"/>
              </a:rPr>
              <a:t>OBX2</a:t>
            </a:r>
            <a:r>
              <a:rPr lang="en-US" altLang="en-US" sz="1400" b="1" dirty="0">
                <a:latin typeface="+mn-lt"/>
              </a:rPr>
              <a:t>: </a:t>
            </a:r>
          </a:p>
          <a:p>
            <a:pPr algn="just">
              <a:lnSpc>
                <a:spcPct val="95000"/>
              </a:lnSpc>
            </a:pPr>
            <a:r>
              <a:rPr lang="en-US" sz="1400" dirty="0">
                <a:latin typeface="+mn-lt"/>
              </a:rPr>
              <a:t>She was first seen in the practice setting at age 6. She is the third child of the nuclear family and younger sister of OBX1. She has consulted for early childhood-onset morbid obesity and primary amenorrhea; she had hypertriglyceridemia, insulin resistance, and </a:t>
            </a:r>
            <a:r>
              <a:rPr lang="en-US" sz="1400" dirty="0" err="1">
                <a:latin typeface="+mn-lt"/>
              </a:rPr>
              <a:t>acantosis</a:t>
            </a:r>
            <a:r>
              <a:rPr lang="en-US" sz="1400" dirty="0">
                <a:latin typeface="+mn-lt"/>
              </a:rPr>
              <a:t> nigricans. She was receiving 600 mg of gemfibrozil and 850 mg of metformin as daily treatment. She was born after a 38-week pregnancy involving non-hospital vaginal delivery; </a:t>
            </a:r>
            <a:r>
              <a:rPr lang="en-US" sz="1400" dirty="0" err="1">
                <a:latin typeface="+mn-lt"/>
              </a:rPr>
              <a:t>somatometry</a:t>
            </a:r>
            <a:r>
              <a:rPr lang="en-US" sz="1400" dirty="0">
                <a:latin typeface="+mn-lt"/>
              </a:rPr>
              <a:t> at birth was not obtained, although the mother stated that her weight and height at birth were normal and similar to that of her sister. Development and thriving was similar to her sister. </a:t>
            </a:r>
            <a:endParaRPr lang="en-US" altLang="en-US" sz="1400" dirty="0">
              <a:latin typeface="+mn-lt"/>
            </a:endParaRPr>
          </a:p>
        </p:txBody>
      </p:sp>
      <p:sp>
        <p:nvSpPr>
          <p:cNvPr id="8" name="CuadroTexto 7">
            <a:extLst>
              <a:ext uri="{FF2B5EF4-FFF2-40B4-BE49-F238E27FC236}">
                <a16:creationId xmlns:a16="http://schemas.microsoft.com/office/drawing/2014/main" id="{09F6E72C-6B9A-34A0-84C4-AD731C826170}"/>
              </a:ext>
            </a:extLst>
          </p:cNvPr>
          <p:cNvSpPr txBox="1"/>
          <p:nvPr/>
        </p:nvSpPr>
        <p:spPr>
          <a:xfrm>
            <a:off x="16519379" y="3264347"/>
            <a:ext cx="7293583" cy="1169551"/>
          </a:xfrm>
          <a:prstGeom prst="rect">
            <a:avLst/>
          </a:prstGeom>
          <a:noFill/>
        </p:spPr>
        <p:txBody>
          <a:bodyPr wrap="square" rtlCol="0">
            <a:spAutoFit/>
          </a:bodyPr>
          <a:lstStyle/>
          <a:p>
            <a:pPr algn="just"/>
            <a:r>
              <a:rPr lang="en-US" sz="1400" dirty="0"/>
              <a:t>A relevant finding was the identification of a novel LEP gene variant (NM_002303.3), C.350G&gt;T (p.C117F) that was present in the homozygous state in both sisters. This variant occurred within exon 3 in a functional part of the leptin protein, which has been highly conserved during evolution </a:t>
            </a:r>
          </a:p>
          <a:p>
            <a:pPr algn="just"/>
            <a:r>
              <a:rPr lang="es-CO" sz="1400" dirty="0" err="1"/>
              <a:t>The</a:t>
            </a:r>
            <a:r>
              <a:rPr lang="es-CO" sz="1400" dirty="0"/>
              <a:t> </a:t>
            </a:r>
            <a:r>
              <a:rPr lang="es-CO" sz="1400" dirty="0" err="1"/>
              <a:t>sister’s</a:t>
            </a:r>
            <a:r>
              <a:rPr lang="es-CO" sz="1400" dirty="0"/>
              <a:t> </a:t>
            </a:r>
            <a:r>
              <a:rPr lang="es-CO" sz="1400" dirty="0" err="1"/>
              <a:t>leptin</a:t>
            </a:r>
            <a:r>
              <a:rPr lang="es-CO" sz="1400" dirty="0"/>
              <a:t> </a:t>
            </a:r>
            <a:r>
              <a:rPr lang="es-CO" sz="1400" dirty="0" err="1"/>
              <a:t>levels</a:t>
            </a:r>
            <a:r>
              <a:rPr lang="es-CO" sz="1400" dirty="0"/>
              <a:t> </a:t>
            </a:r>
            <a:r>
              <a:rPr lang="es-CO" sz="1400" dirty="0" err="1"/>
              <a:t>were</a:t>
            </a:r>
            <a:r>
              <a:rPr lang="es-CO" sz="1400" dirty="0"/>
              <a:t> </a:t>
            </a:r>
            <a:r>
              <a:rPr lang="es-CO" sz="1400" dirty="0" err="1"/>
              <a:t>below</a:t>
            </a:r>
            <a:r>
              <a:rPr lang="es-CO" sz="1400" dirty="0"/>
              <a:t> </a:t>
            </a:r>
            <a:r>
              <a:rPr lang="es-CO" sz="1400" dirty="0" err="1"/>
              <a:t>the</a:t>
            </a:r>
            <a:r>
              <a:rPr lang="es-CO" sz="1400" dirty="0"/>
              <a:t> </a:t>
            </a:r>
            <a:r>
              <a:rPr lang="es-CO" sz="1400" dirty="0" err="1"/>
              <a:t>detection</a:t>
            </a:r>
            <a:r>
              <a:rPr lang="es-CO" sz="1400" dirty="0"/>
              <a:t> </a:t>
            </a:r>
            <a:r>
              <a:rPr lang="es-CO" sz="1400" dirty="0" err="1"/>
              <a:t>limit</a:t>
            </a:r>
            <a:r>
              <a:rPr lang="es-CO" sz="1400" dirty="0"/>
              <a:t> </a:t>
            </a:r>
            <a:r>
              <a:rPr lang="es-CO" sz="1400" dirty="0" err="1"/>
              <a:t>of</a:t>
            </a:r>
            <a:r>
              <a:rPr lang="es-CO" sz="1400" dirty="0"/>
              <a:t> </a:t>
            </a:r>
            <a:r>
              <a:rPr lang="es-CO" sz="1400" dirty="0" err="1"/>
              <a:t>the</a:t>
            </a:r>
            <a:r>
              <a:rPr lang="es-CO" sz="1400" dirty="0"/>
              <a:t> kit. (3.7–11.1 ng/</a:t>
            </a:r>
            <a:r>
              <a:rPr lang="es-CO" sz="1400" dirty="0" err="1"/>
              <a:t>mL</a:t>
            </a:r>
            <a:r>
              <a:rPr lang="es-CO" sz="1400" dirty="0"/>
              <a:t>)</a:t>
            </a:r>
          </a:p>
        </p:txBody>
      </p:sp>
      <p:pic>
        <p:nvPicPr>
          <p:cNvPr id="10" name="Imagen 9" descr="Diagrama&#10;&#10;Descripción generada automáticamente">
            <a:extLst>
              <a:ext uri="{FF2B5EF4-FFF2-40B4-BE49-F238E27FC236}">
                <a16:creationId xmlns:a16="http://schemas.microsoft.com/office/drawing/2014/main" id="{A48607C7-30D0-9F91-1EE5-C38A0B7C8D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83978" y="11686073"/>
            <a:ext cx="6846149" cy="3910447"/>
          </a:xfrm>
          <a:prstGeom prst="rect">
            <a:avLst/>
          </a:prstGeom>
        </p:spPr>
      </p:pic>
      <p:sp>
        <p:nvSpPr>
          <p:cNvPr id="11" name="Text Box 10">
            <a:extLst>
              <a:ext uri="{FF2B5EF4-FFF2-40B4-BE49-F238E27FC236}">
                <a16:creationId xmlns:a16="http://schemas.microsoft.com/office/drawing/2014/main" id="{401823C2-1D11-A66C-AF77-2795A9286693}"/>
              </a:ext>
            </a:extLst>
          </p:cNvPr>
          <p:cNvSpPr txBox="1">
            <a:spLocks noChangeArrowheads="1"/>
          </p:cNvSpPr>
          <p:nvPr/>
        </p:nvSpPr>
        <p:spPr bwMode="auto">
          <a:xfrm>
            <a:off x="16176682" y="4659322"/>
            <a:ext cx="7256462" cy="5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4705" tIns="22353" rIns="44705" bIns="22353">
            <a:spAutoFit/>
          </a:bodyPr>
          <a:lstStyle>
            <a:lvl1pPr defTabSz="2146300" eaLnBrk="0" hangingPunct="0">
              <a:defRPr sz="4200">
                <a:solidFill>
                  <a:schemeClr val="tx1"/>
                </a:solidFill>
                <a:latin typeface="Arial" charset="0"/>
              </a:defRPr>
            </a:lvl1pPr>
            <a:lvl2pPr marL="742950" indent="-285750" defTabSz="2146300" eaLnBrk="0" hangingPunct="0">
              <a:defRPr sz="4200">
                <a:solidFill>
                  <a:schemeClr val="tx1"/>
                </a:solidFill>
                <a:latin typeface="Arial" charset="0"/>
              </a:defRPr>
            </a:lvl2pPr>
            <a:lvl3pPr marL="1143000" indent="-228600" defTabSz="2146300" eaLnBrk="0" hangingPunct="0">
              <a:defRPr sz="4200">
                <a:solidFill>
                  <a:schemeClr val="tx1"/>
                </a:solidFill>
                <a:latin typeface="Arial" charset="0"/>
              </a:defRPr>
            </a:lvl3pPr>
            <a:lvl4pPr marL="1600200" indent="-228600" defTabSz="2146300" eaLnBrk="0" hangingPunct="0">
              <a:defRPr sz="4200">
                <a:solidFill>
                  <a:schemeClr val="tx1"/>
                </a:solidFill>
                <a:latin typeface="Arial" charset="0"/>
              </a:defRPr>
            </a:lvl4pPr>
            <a:lvl5pPr marL="2057400" indent="-228600" defTabSz="2146300" eaLnBrk="0" hangingPunct="0">
              <a:defRPr sz="4200">
                <a:solidFill>
                  <a:schemeClr val="tx1"/>
                </a:solidFill>
                <a:latin typeface="Arial" charset="0"/>
              </a:defRPr>
            </a:lvl5pPr>
            <a:lvl6pPr marL="2514600" indent="-228600" algn="ctr" defTabSz="2146300" eaLnBrk="0" fontAlgn="base" hangingPunct="0">
              <a:spcBef>
                <a:spcPct val="0"/>
              </a:spcBef>
              <a:spcAft>
                <a:spcPct val="0"/>
              </a:spcAft>
              <a:defRPr sz="4200">
                <a:solidFill>
                  <a:schemeClr val="tx1"/>
                </a:solidFill>
                <a:latin typeface="Arial" charset="0"/>
              </a:defRPr>
            </a:lvl6pPr>
            <a:lvl7pPr marL="2971800" indent="-228600" algn="ctr" defTabSz="2146300" eaLnBrk="0" fontAlgn="base" hangingPunct="0">
              <a:spcBef>
                <a:spcPct val="0"/>
              </a:spcBef>
              <a:spcAft>
                <a:spcPct val="0"/>
              </a:spcAft>
              <a:defRPr sz="4200">
                <a:solidFill>
                  <a:schemeClr val="tx1"/>
                </a:solidFill>
                <a:latin typeface="Arial" charset="0"/>
              </a:defRPr>
            </a:lvl7pPr>
            <a:lvl8pPr marL="3429000" indent="-228600" algn="ctr" defTabSz="2146300" eaLnBrk="0" fontAlgn="base" hangingPunct="0">
              <a:spcBef>
                <a:spcPct val="0"/>
              </a:spcBef>
              <a:spcAft>
                <a:spcPct val="0"/>
              </a:spcAft>
              <a:defRPr sz="4200">
                <a:solidFill>
                  <a:schemeClr val="tx1"/>
                </a:solidFill>
                <a:latin typeface="Arial" charset="0"/>
              </a:defRPr>
            </a:lvl8pPr>
            <a:lvl9pPr marL="3886200" indent="-228600" algn="ctr" defTabSz="2146300" eaLnBrk="0" fontAlgn="base" hangingPunct="0">
              <a:spcBef>
                <a:spcPct val="0"/>
              </a:spcBef>
              <a:spcAft>
                <a:spcPct val="0"/>
              </a:spcAft>
              <a:defRPr sz="4200">
                <a:solidFill>
                  <a:schemeClr val="tx1"/>
                </a:solidFill>
                <a:latin typeface="Arial" charset="0"/>
              </a:defRPr>
            </a:lvl9pPr>
          </a:lstStyle>
          <a:p>
            <a:pPr eaLnBrk="1" hangingPunct="1">
              <a:spcBef>
                <a:spcPct val="50000"/>
              </a:spcBef>
            </a:pPr>
            <a:r>
              <a:rPr lang="en-US" altLang="en-US" sz="3400" b="1" dirty="0"/>
              <a:t>Discussion </a:t>
            </a:r>
          </a:p>
        </p:txBody>
      </p:sp>
      <p:sp>
        <p:nvSpPr>
          <p:cNvPr id="12" name="CuadroTexto 11">
            <a:extLst>
              <a:ext uri="{FF2B5EF4-FFF2-40B4-BE49-F238E27FC236}">
                <a16:creationId xmlns:a16="http://schemas.microsoft.com/office/drawing/2014/main" id="{8BAEDF13-0D52-ED73-535C-4C870DA00358}"/>
              </a:ext>
            </a:extLst>
          </p:cNvPr>
          <p:cNvSpPr txBox="1"/>
          <p:nvPr/>
        </p:nvSpPr>
        <p:spPr>
          <a:xfrm>
            <a:off x="16535034" y="5435861"/>
            <a:ext cx="7293583" cy="5909310"/>
          </a:xfrm>
          <a:prstGeom prst="rect">
            <a:avLst/>
          </a:prstGeom>
          <a:noFill/>
        </p:spPr>
        <p:txBody>
          <a:bodyPr wrap="square" rtlCol="0">
            <a:spAutoFit/>
          </a:bodyPr>
          <a:lstStyle/>
          <a:p>
            <a:pPr algn="just"/>
            <a:r>
              <a:rPr lang="es-CO" sz="1400" dirty="0" err="1">
                <a:latin typeface="Arial" panose="020B0604020202020204" pitchFamily="34" charset="0"/>
                <a:ea typeface="Aptos" panose="020B0004020202020204" pitchFamily="34" charset="0"/>
              </a:rPr>
              <a:t>Obesity</a:t>
            </a:r>
            <a:r>
              <a:rPr lang="es-CO" sz="1400" dirty="0">
                <a:latin typeface="Arial" panose="020B0604020202020204" pitchFamily="34" charset="0"/>
                <a:ea typeface="Aptos" panose="020B0004020202020204" pitchFamily="34" charset="0"/>
              </a:rPr>
              <a:t> can be a </a:t>
            </a:r>
            <a:r>
              <a:rPr lang="es-CO" sz="1400" dirty="0" err="1">
                <a:latin typeface="Arial" panose="020B0604020202020204" pitchFamily="34" charset="0"/>
                <a:ea typeface="Aptos" panose="020B0004020202020204" pitchFamily="34" charset="0"/>
              </a:rPr>
              <a:t>heritable</a:t>
            </a:r>
            <a:r>
              <a:rPr lang="es-CO" sz="1400" dirty="0">
                <a:latin typeface="Arial" panose="020B0604020202020204" pitchFamily="34" charset="0"/>
                <a:ea typeface="Aptos" panose="020B0004020202020204" pitchFamily="34" charset="0"/>
              </a:rPr>
              <a:t> </a:t>
            </a:r>
            <a:r>
              <a:rPr lang="es-CO" sz="1400" dirty="0" err="1">
                <a:latin typeface="Arial" panose="020B0604020202020204" pitchFamily="34" charset="0"/>
                <a:ea typeface="Aptos" panose="020B0004020202020204" pitchFamily="34" charset="0"/>
              </a:rPr>
              <a:t>disorder</a:t>
            </a:r>
            <a:r>
              <a:rPr lang="es-CO" sz="1400" dirty="0">
                <a:latin typeface="Arial" panose="020B0604020202020204" pitchFamily="34" charset="0"/>
                <a:ea typeface="Aptos" panose="020B0004020202020204" pitchFamily="34" charset="0"/>
              </a:rPr>
              <a:t>. </a:t>
            </a:r>
            <a:r>
              <a:rPr lang="es-CO" sz="1400" dirty="0" err="1">
                <a:latin typeface="Arial" panose="020B0604020202020204" pitchFamily="34" charset="0"/>
                <a:ea typeface="Aptos" panose="020B0004020202020204" pitchFamily="34" charset="0"/>
              </a:rPr>
              <a:t>However</a:t>
            </a:r>
            <a:r>
              <a:rPr lang="es-CO" sz="1400" dirty="0">
                <a:latin typeface="Arial" panose="020B0604020202020204" pitchFamily="34" charset="0"/>
                <a:ea typeface="Aptos" panose="020B0004020202020204" pitchFamily="34" charset="0"/>
              </a:rPr>
              <a:t>, </a:t>
            </a:r>
            <a:r>
              <a:rPr lang="es-CO" sz="1400" dirty="0" err="1">
                <a:latin typeface="Arial" panose="020B0604020202020204" pitchFamily="34" charset="0"/>
                <a:ea typeface="Aptos" panose="020B0004020202020204" pitchFamily="34" charset="0"/>
              </a:rPr>
              <a:t>only</a:t>
            </a:r>
            <a:r>
              <a:rPr lang="es-CO" sz="1400" dirty="0">
                <a:latin typeface="Arial" panose="020B0604020202020204" pitchFamily="34" charset="0"/>
                <a:ea typeface="Aptos" panose="020B0004020202020204" pitchFamily="34" charset="0"/>
              </a:rPr>
              <a:t> </a:t>
            </a:r>
            <a:r>
              <a:rPr lang="es-CO" sz="1400" dirty="0" err="1">
                <a:latin typeface="Arial" panose="020B0604020202020204" pitchFamily="34" charset="0"/>
                <a:ea typeface="Aptos" panose="020B0004020202020204" pitchFamily="34" charset="0"/>
              </a:rPr>
              <a:t>less</a:t>
            </a:r>
            <a:r>
              <a:rPr lang="es-CO" sz="1400" dirty="0">
                <a:latin typeface="Arial" panose="020B0604020202020204" pitchFamily="34" charset="0"/>
                <a:ea typeface="Aptos" panose="020B0004020202020204" pitchFamily="34" charset="0"/>
              </a:rPr>
              <a:t> </a:t>
            </a:r>
            <a:r>
              <a:rPr lang="es-CO" sz="1400" dirty="0" err="1">
                <a:latin typeface="Arial" panose="020B0604020202020204" pitchFamily="34" charset="0"/>
                <a:ea typeface="Aptos" panose="020B0004020202020204" pitchFamily="34" charset="0"/>
              </a:rPr>
              <a:t>than</a:t>
            </a:r>
            <a:r>
              <a:rPr lang="es-CO" sz="1400" dirty="0">
                <a:latin typeface="Arial" panose="020B0604020202020204" pitchFamily="34" charset="0"/>
                <a:ea typeface="Aptos" panose="020B0004020202020204" pitchFamily="34" charset="0"/>
              </a:rPr>
              <a:t> 5% </a:t>
            </a:r>
            <a:r>
              <a:rPr lang="es-CO" sz="1400" dirty="0" err="1">
                <a:latin typeface="Arial" panose="020B0604020202020204" pitchFamily="34" charset="0"/>
                <a:ea typeface="Aptos" panose="020B0004020202020204" pitchFamily="34" charset="0"/>
              </a:rPr>
              <a:t>of</a:t>
            </a:r>
            <a:r>
              <a:rPr lang="es-CO" sz="1400" dirty="0">
                <a:latin typeface="Arial" panose="020B0604020202020204" pitchFamily="34" charset="0"/>
                <a:ea typeface="Aptos" panose="020B0004020202020204" pitchFamily="34" charset="0"/>
              </a:rPr>
              <a:t> </a:t>
            </a:r>
            <a:r>
              <a:rPr lang="es-CO" sz="1400" dirty="0" err="1">
                <a:latin typeface="Arial" panose="020B0604020202020204" pitchFamily="34" charset="0"/>
                <a:ea typeface="Aptos" panose="020B0004020202020204" pitchFamily="34" charset="0"/>
              </a:rPr>
              <a:t>patients</a:t>
            </a:r>
            <a:r>
              <a:rPr lang="es-CO" sz="1400" dirty="0">
                <a:latin typeface="Arial" panose="020B0604020202020204" pitchFamily="34" charset="0"/>
                <a:ea typeface="Aptos" panose="020B0004020202020204" pitchFamily="34" charset="0"/>
              </a:rPr>
              <a:t> </a:t>
            </a:r>
            <a:r>
              <a:rPr lang="es-CO" sz="1400" dirty="0" err="1">
                <a:latin typeface="Arial" panose="020B0604020202020204" pitchFamily="34" charset="0"/>
                <a:ea typeface="Aptos" panose="020B0004020202020204" pitchFamily="34" charset="0"/>
              </a:rPr>
              <a:t>with</a:t>
            </a:r>
            <a:r>
              <a:rPr lang="es-CO" sz="1400" dirty="0">
                <a:latin typeface="Arial" panose="020B0604020202020204" pitchFamily="34" charset="0"/>
                <a:ea typeface="Aptos" panose="020B0004020202020204" pitchFamily="34" charset="0"/>
              </a:rPr>
              <a:t> extreme </a:t>
            </a:r>
            <a:r>
              <a:rPr lang="es-CO" sz="1400" dirty="0" err="1">
                <a:latin typeface="Arial" panose="020B0604020202020204" pitchFamily="34" charset="0"/>
                <a:ea typeface="Aptos" panose="020B0004020202020204" pitchFamily="34" charset="0"/>
              </a:rPr>
              <a:t>obesity</a:t>
            </a:r>
            <a:r>
              <a:rPr lang="es-CO" sz="1400" dirty="0">
                <a:latin typeface="Arial" panose="020B0604020202020204" pitchFamily="34" charset="0"/>
                <a:ea typeface="Aptos" panose="020B0004020202020204" pitchFamily="34" charset="0"/>
              </a:rPr>
              <a:t> are </a:t>
            </a:r>
            <a:r>
              <a:rPr lang="es-CO" sz="1400" dirty="0" err="1">
                <a:latin typeface="Arial" panose="020B0604020202020204" pitchFamily="34" charset="0"/>
                <a:ea typeface="Aptos" panose="020B0004020202020204" pitchFamily="34" charset="0"/>
              </a:rPr>
              <a:t>caused</a:t>
            </a:r>
            <a:r>
              <a:rPr lang="es-CO" sz="1400" dirty="0">
                <a:latin typeface="Arial" panose="020B0604020202020204" pitchFamily="34" charset="0"/>
                <a:ea typeface="Aptos" panose="020B0004020202020204" pitchFamily="34" charset="0"/>
              </a:rPr>
              <a:t> </a:t>
            </a:r>
            <a:r>
              <a:rPr lang="es-CO" sz="1400" dirty="0" err="1">
                <a:latin typeface="Arial" panose="020B0604020202020204" pitchFamily="34" charset="0"/>
                <a:ea typeface="Aptos" panose="020B0004020202020204" pitchFamily="34" charset="0"/>
              </a:rPr>
              <a:t>by</a:t>
            </a:r>
            <a:r>
              <a:rPr lang="es-CO" sz="1400" dirty="0">
                <a:latin typeface="Arial" panose="020B0604020202020204" pitchFamily="34" charset="0"/>
                <a:ea typeface="Aptos" panose="020B0004020202020204" pitchFamily="34" charset="0"/>
              </a:rPr>
              <a:t> single gene </a:t>
            </a:r>
            <a:r>
              <a:rPr lang="es-CO" sz="1400" dirty="0" err="1">
                <a:latin typeface="Arial" panose="020B0604020202020204" pitchFamily="34" charset="0"/>
                <a:ea typeface="Aptos" panose="020B0004020202020204" pitchFamily="34" charset="0"/>
              </a:rPr>
              <a:t>mutations</a:t>
            </a:r>
            <a:r>
              <a:rPr lang="es-CO" sz="1400" dirty="0">
                <a:latin typeface="Arial" panose="020B0604020202020204" pitchFamily="34" charset="0"/>
                <a:ea typeface="Aptos" panose="020B0004020202020204" pitchFamily="34" charset="0"/>
              </a:rPr>
              <a:t>. In </a:t>
            </a:r>
            <a:r>
              <a:rPr lang="es-CO" sz="1400" dirty="0" err="1">
                <a:latin typeface="Arial" panose="020B0604020202020204" pitchFamily="34" charset="0"/>
                <a:ea typeface="Aptos" panose="020B0004020202020204" pitchFamily="34" charset="0"/>
              </a:rPr>
              <a:t>highly</a:t>
            </a:r>
            <a:r>
              <a:rPr lang="es-CO" sz="1400" dirty="0">
                <a:latin typeface="Arial" panose="020B0604020202020204" pitchFamily="34" charset="0"/>
                <a:ea typeface="Aptos" panose="020B0004020202020204" pitchFamily="34" charset="0"/>
              </a:rPr>
              <a:t> </a:t>
            </a:r>
            <a:r>
              <a:rPr lang="es-CO" sz="1400" dirty="0" err="1">
                <a:latin typeface="Arial" panose="020B0604020202020204" pitchFamily="34" charset="0"/>
                <a:ea typeface="Aptos" panose="020B0004020202020204" pitchFamily="34" charset="0"/>
              </a:rPr>
              <a:t>consanguineous</a:t>
            </a:r>
            <a:r>
              <a:rPr lang="es-CO" sz="1400" dirty="0">
                <a:latin typeface="Arial" panose="020B0604020202020204" pitchFamily="34" charset="0"/>
                <a:ea typeface="Aptos" panose="020B0004020202020204" pitchFamily="34" charset="0"/>
              </a:rPr>
              <a:t> </a:t>
            </a:r>
            <a:r>
              <a:rPr lang="es-CO" sz="1400" dirty="0" err="1">
                <a:latin typeface="Arial" panose="020B0604020202020204" pitchFamily="34" charset="0"/>
                <a:ea typeface="Aptos" panose="020B0004020202020204" pitchFamily="34" charset="0"/>
              </a:rPr>
              <a:t>families</a:t>
            </a:r>
            <a:r>
              <a:rPr lang="es-CO" sz="1400" dirty="0">
                <a:latin typeface="Arial" panose="020B0604020202020204" pitchFamily="34" charset="0"/>
                <a:ea typeface="Aptos" panose="020B0004020202020204" pitchFamily="34" charset="0"/>
              </a:rPr>
              <a:t>, a </a:t>
            </a:r>
            <a:r>
              <a:rPr lang="es-CO" sz="1400" dirty="0" err="1">
                <a:latin typeface="Arial" panose="020B0604020202020204" pitchFamily="34" charset="0"/>
                <a:ea typeface="Aptos" panose="020B0004020202020204" pitchFamily="34" charset="0"/>
              </a:rPr>
              <a:t>striking</a:t>
            </a:r>
            <a:r>
              <a:rPr lang="es-CO" sz="1400" dirty="0">
                <a:latin typeface="Arial" panose="020B0604020202020204" pitchFamily="34" charset="0"/>
                <a:ea typeface="Aptos" panose="020B0004020202020204" pitchFamily="34" charset="0"/>
              </a:rPr>
              <a:t> </a:t>
            </a:r>
            <a:r>
              <a:rPr lang="es-CO" sz="1400" dirty="0" err="1">
                <a:latin typeface="Arial" panose="020B0604020202020204" pitchFamily="34" charset="0"/>
                <a:ea typeface="Aptos" panose="020B0004020202020204" pitchFamily="34" charset="0"/>
              </a:rPr>
              <a:t>amount</a:t>
            </a:r>
            <a:r>
              <a:rPr lang="es-CO" sz="1400" dirty="0">
                <a:latin typeface="Arial" panose="020B0604020202020204" pitchFamily="34" charset="0"/>
                <a:ea typeface="Aptos" panose="020B0004020202020204" pitchFamily="34" charset="0"/>
              </a:rPr>
              <a:t> </a:t>
            </a:r>
            <a:r>
              <a:rPr lang="es-CO" sz="1400" dirty="0" err="1">
                <a:latin typeface="Arial" panose="020B0604020202020204" pitchFamily="34" charset="0"/>
                <a:ea typeface="Aptos" panose="020B0004020202020204" pitchFamily="34" charset="0"/>
              </a:rPr>
              <a:t>of</a:t>
            </a:r>
            <a:r>
              <a:rPr lang="es-CO" sz="1400" dirty="0">
                <a:latin typeface="Arial" panose="020B0604020202020204" pitchFamily="34" charset="0"/>
                <a:ea typeface="Aptos" panose="020B0004020202020204" pitchFamily="34" charset="0"/>
              </a:rPr>
              <a:t> cases </a:t>
            </a:r>
            <a:r>
              <a:rPr lang="es-CO" sz="1400" dirty="0" err="1">
                <a:latin typeface="Arial" panose="020B0604020202020204" pitchFamily="34" charset="0"/>
                <a:ea typeface="Aptos" panose="020B0004020202020204" pitchFamily="34" charset="0"/>
              </a:rPr>
              <a:t>with</a:t>
            </a:r>
            <a:r>
              <a:rPr lang="es-CO" sz="1400" dirty="0">
                <a:latin typeface="Arial" panose="020B0604020202020204" pitchFamily="34" charset="0"/>
                <a:ea typeface="Aptos" panose="020B0004020202020204" pitchFamily="34" charset="0"/>
              </a:rPr>
              <a:t> extreme </a:t>
            </a:r>
            <a:r>
              <a:rPr lang="es-CO" sz="1400" dirty="0" err="1">
                <a:latin typeface="Arial" panose="020B0604020202020204" pitchFamily="34" charset="0"/>
                <a:ea typeface="Aptos" panose="020B0004020202020204" pitchFamily="34" charset="0"/>
              </a:rPr>
              <a:t>obesity</a:t>
            </a:r>
            <a:r>
              <a:rPr lang="es-CO" sz="1400" dirty="0">
                <a:latin typeface="Arial" panose="020B0604020202020204" pitchFamily="34" charset="0"/>
                <a:ea typeface="Aptos" panose="020B0004020202020204" pitchFamily="34" charset="0"/>
              </a:rPr>
              <a:t> </a:t>
            </a:r>
            <a:r>
              <a:rPr lang="es-CO" sz="1400" dirty="0" err="1">
                <a:latin typeface="Arial" panose="020B0604020202020204" pitchFamily="34" charset="0"/>
                <a:ea typeface="Aptos" panose="020B0004020202020204" pitchFamily="34" charset="0"/>
              </a:rPr>
              <a:t>due</a:t>
            </a:r>
            <a:r>
              <a:rPr lang="es-CO" sz="1400" dirty="0">
                <a:latin typeface="Arial" panose="020B0604020202020204" pitchFamily="34" charset="0"/>
                <a:ea typeface="Aptos" panose="020B0004020202020204" pitchFamily="34" charset="0"/>
              </a:rPr>
              <a:t> </a:t>
            </a:r>
            <a:r>
              <a:rPr lang="es-CO" sz="1400" dirty="0" err="1">
                <a:latin typeface="Arial" panose="020B0604020202020204" pitchFamily="34" charset="0"/>
                <a:ea typeface="Aptos" panose="020B0004020202020204" pitchFamily="34" charset="0"/>
              </a:rPr>
              <a:t>to</a:t>
            </a:r>
            <a:r>
              <a:rPr lang="es-CO" sz="1400" dirty="0">
                <a:latin typeface="Arial" panose="020B0604020202020204" pitchFamily="34" charset="0"/>
                <a:ea typeface="Aptos" panose="020B0004020202020204" pitchFamily="34" charset="0"/>
              </a:rPr>
              <a:t> </a:t>
            </a:r>
            <a:r>
              <a:rPr lang="es-CO" sz="1400" dirty="0" err="1">
                <a:latin typeface="Arial" panose="020B0604020202020204" pitchFamily="34" charset="0"/>
                <a:ea typeface="Aptos" panose="020B0004020202020204" pitchFamily="34" charset="0"/>
              </a:rPr>
              <a:t>monogenic</a:t>
            </a:r>
            <a:r>
              <a:rPr lang="es-CO" sz="1400" dirty="0">
                <a:latin typeface="Arial" panose="020B0604020202020204" pitchFamily="34" charset="0"/>
                <a:ea typeface="Aptos" panose="020B0004020202020204" pitchFamily="34" charset="0"/>
              </a:rPr>
              <a:t> </a:t>
            </a:r>
            <a:r>
              <a:rPr lang="es-CO" sz="1400" dirty="0" err="1">
                <a:latin typeface="Arial" panose="020B0604020202020204" pitchFamily="34" charset="0"/>
                <a:ea typeface="Aptos" panose="020B0004020202020204" pitchFamily="34" charset="0"/>
              </a:rPr>
              <a:t>mutations</a:t>
            </a:r>
            <a:r>
              <a:rPr lang="es-CO" sz="1400" dirty="0">
                <a:latin typeface="Arial" panose="020B0604020202020204" pitchFamily="34" charset="0"/>
                <a:ea typeface="Aptos" panose="020B0004020202020204" pitchFamily="34" charset="0"/>
              </a:rPr>
              <a:t> (up </a:t>
            </a:r>
            <a:r>
              <a:rPr lang="es-CO" sz="1400" dirty="0" err="1">
                <a:latin typeface="Arial" panose="020B0604020202020204" pitchFamily="34" charset="0"/>
                <a:ea typeface="Aptos" panose="020B0004020202020204" pitchFamily="34" charset="0"/>
              </a:rPr>
              <a:t>to</a:t>
            </a:r>
            <a:r>
              <a:rPr lang="es-CO" sz="1400" dirty="0">
                <a:latin typeface="Arial" panose="020B0604020202020204" pitchFamily="34" charset="0"/>
                <a:ea typeface="Aptos" panose="020B0004020202020204" pitchFamily="34" charset="0"/>
              </a:rPr>
              <a:t> 30%) can be </a:t>
            </a:r>
            <a:r>
              <a:rPr lang="es-CO" sz="1400" dirty="0" err="1">
                <a:latin typeface="Arial" panose="020B0604020202020204" pitchFamily="34" charset="0"/>
                <a:ea typeface="Aptos" panose="020B0004020202020204" pitchFamily="34" charset="0"/>
              </a:rPr>
              <a:t>identified</a:t>
            </a:r>
            <a:r>
              <a:rPr lang="es-CO" sz="1400" dirty="0">
                <a:latin typeface="Arial" panose="020B0604020202020204" pitchFamily="34" charset="0"/>
                <a:ea typeface="Aptos" panose="020B0004020202020204" pitchFamily="34" charset="0"/>
              </a:rPr>
              <a:t>. </a:t>
            </a:r>
          </a:p>
          <a:p>
            <a:pPr algn="just"/>
            <a:r>
              <a:rPr lang="en-US" sz="1400" dirty="0"/>
              <a:t>The majority of mutations of LEP have been associated with high rates of consanguinity, as in the present case. The prevalence of consanguinity in Colombia is the third highest in South America after Brazil and Venezuela at 1.30%. Three regions in Colombia (Santander, Boyacá, and Antioquia) have high levels of inbreeding.</a:t>
            </a:r>
            <a:endParaRPr lang="es-CO" sz="1400" dirty="0">
              <a:latin typeface="Arial" panose="020B0604020202020204" pitchFamily="34" charset="0"/>
              <a:ea typeface="Aptos" panose="020B0004020202020204" pitchFamily="34" charset="0"/>
            </a:endParaRPr>
          </a:p>
          <a:p>
            <a:pPr algn="just"/>
            <a:r>
              <a:rPr lang="en-US" sz="1400" dirty="0"/>
              <a:t>The clinical picture was quite similar in both sisters: severe obesity, primary amenorrhea, insulin resistance, hypertriglyceridemia, </a:t>
            </a:r>
            <a:r>
              <a:rPr lang="en-US" sz="1400" dirty="0" err="1"/>
              <a:t>acantosis</a:t>
            </a:r>
            <a:r>
              <a:rPr lang="en-US" sz="1400" dirty="0"/>
              <a:t> nigricans, and hyperphagia. Although a formal assessment of appetite was not conducted, we were able to document a history of marked hyperphagia.</a:t>
            </a:r>
          </a:p>
          <a:p>
            <a:pPr algn="just"/>
            <a:r>
              <a:rPr lang="en-US" sz="1400" dirty="0"/>
              <a:t>Although of normal weight at birth, both sisters suffered from severe, intractable obesity from an early age. The sisters had no additional clinical features to suggest that they might have a pleiotropic genetic syndrome associated with obesity, such as Prader–Willi syndrome. </a:t>
            </a:r>
          </a:p>
          <a:p>
            <a:pPr algn="just"/>
            <a:r>
              <a:rPr lang="en-US" sz="1400" dirty="0"/>
              <a:t>. We detected a novel mutation Leptin mRNA (NM_000230.2): c.350G&gt;T (p.C117F) in the severe obese sisters, speculating that this homozygous mutation in their LEP gene to be causal to their monogenic obesity. This missense mutation occurred in nucleotide 350 in the gene’s encoding sequence, with guanine (G) being replaced by thymine (T), in turn causing a cysteine (</a:t>
            </a:r>
            <a:r>
              <a:rPr lang="en-US" sz="1400" dirty="0" err="1"/>
              <a:t>Cys</a:t>
            </a:r>
            <a:r>
              <a:rPr lang="en-US" sz="1400" dirty="0"/>
              <a:t>) replacement by phenylalanine (</a:t>
            </a:r>
            <a:r>
              <a:rPr lang="en-US" sz="1400" dirty="0" err="1"/>
              <a:t>Phe</a:t>
            </a:r>
            <a:r>
              <a:rPr lang="en-US" sz="1400" dirty="0"/>
              <a:t>) in amino acid 117, thereby affecting an amino acid residue that has been conferring stability to the tertiary structure of the protein (Figure 3A,B). The </a:t>
            </a:r>
            <a:r>
              <a:rPr lang="en-US" sz="1400" dirty="0" err="1"/>
              <a:t>Cys</a:t>
            </a:r>
            <a:r>
              <a:rPr lang="en-US" sz="1400" dirty="0"/>
              <a:t> in leptin at position 117 is responsible for the intramolecular disulfide bond. The formation of an intramolecular disulfide bridge is necessary for normal processing and secretion of leptin [52]. To our knowledge, this is the first time that a putatively causal LEP mutation has been reported in the continents of North and South America.</a:t>
            </a:r>
            <a:endParaRPr lang="es-CO" sz="1400" dirty="0"/>
          </a:p>
        </p:txBody>
      </p:sp>
      <p:pic>
        <p:nvPicPr>
          <p:cNvPr id="14" name="Imagen 13" descr="Diagrama&#10;&#10;Descripción generada automáticamente">
            <a:extLst>
              <a:ext uri="{FF2B5EF4-FFF2-40B4-BE49-F238E27FC236}">
                <a16:creationId xmlns:a16="http://schemas.microsoft.com/office/drawing/2014/main" id="{C4357127-26D6-684C-D51D-87C1D2FBDB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14757" y="3283998"/>
            <a:ext cx="7072738" cy="4160434"/>
          </a:xfrm>
          <a:prstGeom prst="rect">
            <a:avLst/>
          </a:prstGeom>
        </p:spPr>
      </p:pic>
      <p:sp>
        <p:nvSpPr>
          <p:cNvPr id="3" name="CuadroTexto 2">
            <a:extLst>
              <a:ext uri="{FF2B5EF4-FFF2-40B4-BE49-F238E27FC236}">
                <a16:creationId xmlns:a16="http://schemas.microsoft.com/office/drawing/2014/main" id="{624ABB29-EBA0-5454-918A-7D911580956C}"/>
              </a:ext>
            </a:extLst>
          </p:cNvPr>
          <p:cNvSpPr txBox="1"/>
          <p:nvPr/>
        </p:nvSpPr>
        <p:spPr>
          <a:xfrm>
            <a:off x="1101436" y="2303223"/>
            <a:ext cx="5527964" cy="369332"/>
          </a:xfrm>
          <a:prstGeom prst="rect">
            <a:avLst/>
          </a:prstGeom>
          <a:noFill/>
        </p:spPr>
        <p:txBody>
          <a:bodyPr wrap="square" rtlCol="0">
            <a:spAutoFit/>
          </a:bodyPr>
          <a:lstStyle/>
          <a:p>
            <a:r>
              <a:rPr lang="es-CO" sz="1800" dirty="0">
                <a:latin typeface="Arial" panose="020B0604020202020204" pitchFamily="34" charset="0"/>
                <a:ea typeface="Aptos" panose="020B0004020202020204" pitchFamily="34" charset="0"/>
              </a:rPr>
              <a:t>No </a:t>
            </a:r>
            <a:r>
              <a:rPr lang="es-CO" sz="1800" dirty="0" err="1">
                <a:latin typeface="Arial" panose="020B0604020202020204" pitchFamily="34" charset="0"/>
                <a:ea typeface="Aptos" panose="020B0004020202020204" pitchFamily="34" charset="0"/>
              </a:rPr>
              <a:t>Conflicts</a:t>
            </a:r>
            <a:r>
              <a:rPr lang="es-CO" sz="1800" dirty="0">
                <a:latin typeface="Arial" panose="020B0604020202020204" pitchFamily="34" charset="0"/>
                <a:ea typeface="Aptos" panose="020B0004020202020204" pitchFamily="34" charset="0"/>
              </a:rPr>
              <a:t> </a:t>
            </a:r>
            <a:r>
              <a:rPr lang="es-CO" sz="1800" dirty="0" err="1">
                <a:latin typeface="Arial" panose="020B0604020202020204" pitchFamily="34" charset="0"/>
                <a:ea typeface="Aptos" panose="020B0004020202020204" pitchFamily="34" charset="0"/>
              </a:rPr>
              <a:t>of</a:t>
            </a:r>
            <a:r>
              <a:rPr lang="es-CO" sz="1800" dirty="0">
                <a:latin typeface="Arial" panose="020B0604020202020204" pitchFamily="34" charset="0"/>
                <a:ea typeface="Aptos" panose="020B0004020202020204" pitchFamily="34" charset="0"/>
              </a:rPr>
              <a:t> </a:t>
            </a:r>
            <a:r>
              <a:rPr lang="es-CO" sz="1800" dirty="0" err="1">
                <a:latin typeface="Arial" panose="020B0604020202020204" pitchFamily="34" charset="0"/>
                <a:ea typeface="Aptos" panose="020B0004020202020204" pitchFamily="34" charset="0"/>
              </a:rPr>
              <a:t>Interest</a:t>
            </a:r>
            <a:r>
              <a:rPr lang="es-CO" sz="1800" dirty="0">
                <a:latin typeface="Arial" panose="020B0604020202020204" pitchFamily="34" charset="0"/>
                <a:ea typeface="Aptos" panose="020B0004020202020204" pitchFamily="34" charset="0"/>
              </a:rPr>
              <a:t> </a:t>
            </a:r>
            <a:r>
              <a:rPr lang="es-CO" sz="1800" dirty="0" err="1">
                <a:latin typeface="Arial" panose="020B0604020202020204" pitchFamily="34" charset="0"/>
                <a:ea typeface="Aptos" panose="020B0004020202020204" pitchFamily="34" charset="0"/>
              </a:rPr>
              <a:t>to</a:t>
            </a:r>
            <a:r>
              <a:rPr lang="es-CO" sz="1800" dirty="0">
                <a:latin typeface="Arial" panose="020B0604020202020204" pitchFamily="34" charset="0"/>
                <a:ea typeface="Aptos" panose="020B0004020202020204" pitchFamily="34" charset="0"/>
              </a:rPr>
              <a:t> </a:t>
            </a:r>
            <a:r>
              <a:rPr lang="es-CO" sz="1800" dirty="0" err="1">
                <a:latin typeface="Arial" panose="020B0604020202020204" pitchFamily="34" charset="0"/>
                <a:ea typeface="Aptos" panose="020B0004020202020204" pitchFamily="34" charset="0"/>
              </a:rPr>
              <a:t>Report</a:t>
            </a:r>
            <a:endParaRPr lang="es-CO" sz="5600" dirty="0"/>
          </a:p>
        </p:txBody>
      </p:sp>
      <p:sp>
        <p:nvSpPr>
          <p:cNvPr id="5" name="CuadroTexto 4">
            <a:extLst>
              <a:ext uri="{FF2B5EF4-FFF2-40B4-BE49-F238E27FC236}">
                <a16:creationId xmlns:a16="http://schemas.microsoft.com/office/drawing/2014/main" id="{DBBAEFC0-059C-D5D7-054E-2EBD347DAEF1}"/>
              </a:ext>
            </a:extLst>
          </p:cNvPr>
          <p:cNvSpPr txBox="1"/>
          <p:nvPr/>
        </p:nvSpPr>
        <p:spPr>
          <a:xfrm>
            <a:off x="8512374" y="13758533"/>
            <a:ext cx="7349927" cy="1600438"/>
          </a:xfrm>
          <a:prstGeom prst="rect">
            <a:avLst/>
          </a:prstGeom>
          <a:noFill/>
        </p:spPr>
        <p:txBody>
          <a:bodyPr wrap="square" rtlCol="0">
            <a:spAutoFit/>
          </a:bodyPr>
          <a:lstStyle/>
          <a:p>
            <a:pPr algn="just"/>
            <a:r>
              <a:rPr lang="en-US" sz="1400" dirty="0"/>
              <a:t>Sequencing of the genes LEP, LEPR, PPARG, MC4R, PCSK1, and POMC revealed the presence of </a:t>
            </a:r>
            <a:r>
              <a:rPr lang="en-US" sz="1400" b="1" dirty="0"/>
              <a:t>three polymorphisms in LEP not associated with the patients’ clinical picture</a:t>
            </a:r>
            <a:r>
              <a:rPr lang="en-US" sz="1400" dirty="0"/>
              <a:t>: c.198G&gt;C (14% allele frequency), c.668A&gt;G (41%), and c.3057G&gt;A (46%), (all missense); such variants were considered normal polymorphisms due to their high frequency in the population. Furthermore, two missense variations were considered neutral for the PCSK1 gene (NM_00439.4) located in c.2069G&gt;C (25% allele frequency) and c.661A&gt;G (1.7%) (data not shown).</a:t>
            </a:r>
            <a:endParaRPr lang="es-CO" sz="1400" dirty="0"/>
          </a:p>
        </p:txBody>
      </p:sp>
      <p:pic>
        <p:nvPicPr>
          <p:cNvPr id="1026" name="Picture 2" descr="DEXA DIAB Servicios Médicos Ltda">
            <a:extLst>
              <a:ext uri="{FF2B5EF4-FFF2-40B4-BE49-F238E27FC236}">
                <a16:creationId xmlns:a16="http://schemas.microsoft.com/office/drawing/2014/main" id="{A1CC74EA-D9F2-17C5-0BFF-DA50AD7BD07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0625" y="243854"/>
            <a:ext cx="1673477" cy="1673477"/>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descr="Logotipo&#10;&#10;Descripción generada automáticamente">
            <a:extLst>
              <a:ext uri="{FF2B5EF4-FFF2-40B4-BE49-F238E27FC236}">
                <a16:creationId xmlns:a16="http://schemas.microsoft.com/office/drawing/2014/main" id="{B1FC0AD7-6253-65D9-3E75-C1C95201463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948883" y="13337444"/>
            <a:ext cx="1638612" cy="2232432"/>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21463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21463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1059</TotalTime>
  <Words>2355</Words>
  <Application>Microsoft Office PowerPoint</Application>
  <PresentationFormat>Personalizado</PresentationFormat>
  <Paragraphs>42</Paragraphs>
  <Slides>1</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Aptos</vt:lpstr>
      <vt:lpstr>Arial</vt:lpstr>
      <vt:lpstr>Symbol</vt:lpstr>
      <vt:lpstr>Times New Roman</vt:lpstr>
      <vt:lpstr>Default Design</vt:lpstr>
      <vt:lpstr>Presentación de PowerPoint</vt:lpstr>
    </vt:vector>
  </TitlesOfParts>
  <Company>MegaPrint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180x90 cm horizontal poster template</dc:title>
  <dc:creator>Ethan Shulda;www.postersession.com</dc:creator>
  <cp:keywords>www.postersession.com</cp:keywords>
  <dc:description>©MegaPrint Inc. 2009-2015</dc:description>
  <cp:lastModifiedBy>Maria Yupanqui</cp:lastModifiedBy>
  <cp:revision>42</cp:revision>
  <dcterms:created xsi:type="dcterms:W3CDTF">2008-12-04T00:20:37Z</dcterms:created>
  <dcterms:modified xsi:type="dcterms:W3CDTF">2024-03-26T23:56:33Z</dcterms:modified>
</cp:coreProperties>
</file>