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84048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24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91"/>
    <p:restoredTop sz="94626"/>
  </p:normalViewPr>
  <p:slideViewPr>
    <p:cSldViewPr snapToGrid="0">
      <p:cViewPr>
        <p:scale>
          <a:sx n="40" d="100"/>
          <a:sy n="40" d="100"/>
        </p:scale>
        <p:origin x="2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856B1E-4673-2344-A44A-B4A3D48D051B}"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362341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56B1E-4673-2344-A44A-B4A3D48D051B}"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138407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56B1E-4673-2344-A44A-B4A3D48D051B}"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182969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56B1E-4673-2344-A44A-B4A3D48D051B}"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373356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tint val="82000"/>
                  </a:schemeClr>
                </a:solidFill>
              </a:defRPr>
            </a:lvl1pPr>
            <a:lvl2pPr marL="1920240" indent="0">
              <a:buNone/>
              <a:defRPr sz="8400">
                <a:solidFill>
                  <a:schemeClr val="tx1">
                    <a:tint val="82000"/>
                  </a:schemeClr>
                </a:solidFill>
              </a:defRPr>
            </a:lvl2pPr>
            <a:lvl3pPr marL="3840480" indent="0">
              <a:buNone/>
              <a:defRPr sz="7560">
                <a:solidFill>
                  <a:schemeClr val="tx1">
                    <a:tint val="82000"/>
                  </a:schemeClr>
                </a:solidFill>
              </a:defRPr>
            </a:lvl3pPr>
            <a:lvl4pPr marL="5760720" indent="0">
              <a:buNone/>
              <a:defRPr sz="6720">
                <a:solidFill>
                  <a:schemeClr val="tx1">
                    <a:tint val="82000"/>
                  </a:schemeClr>
                </a:solidFill>
              </a:defRPr>
            </a:lvl4pPr>
            <a:lvl5pPr marL="7680960" indent="0">
              <a:buNone/>
              <a:defRPr sz="6720">
                <a:solidFill>
                  <a:schemeClr val="tx1">
                    <a:tint val="82000"/>
                  </a:schemeClr>
                </a:solidFill>
              </a:defRPr>
            </a:lvl5pPr>
            <a:lvl6pPr marL="9601200" indent="0">
              <a:buNone/>
              <a:defRPr sz="6720">
                <a:solidFill>
                  <a:schemeClr val="tx1">
                    <a:tint val="82000"/>
                  </a:schemeClr>
                </a:solidFill>
              </a:defRPr>
            </a:lvl6pPr>
            <a:lvl7pPr marL="11521440" indent="0">
              <a:buNone/>
              <a:defRPr sz="6720">
                <a:solidFill>
                  <a:schemeClr val="tx1">
                    <a:tint val="82000"/>
                  </a:schemeClr>
                </a:solidFill>
              </a:defRPr>
            </a:lvl7pPr>
            <a:lvl8pPr marL="13441680" indent="0">
              <a:buNone/>
              <a:defRPr sz="6720">
                <a:solidFill>
                  <a:schemeClr val="tx1">
                    <a:tint val="82000"/>
                  </a:schemeClr>
                </a:solidFill>
              </a:defRPr>
            </a:lvl8pPr>
            <a:lvl9pPr marL="15361920" indent="0">
              <a:buNone/>
              <a:defRPr sz="672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856B1E-4673-2344-A44A-B4A3D48D051B}"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118219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856B1E-4673-2344-A44A-B4A3D48D051B}"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78916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856B1E-4673-2344-A44A-B4A3D48D051B}" type="datetimeFigureOut">
              <a:rPr lang="en-US" smtClean="0"/>
              <a:t>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359706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856B1E-4673-2344-A44A-B4A3D48D051B}" type="datetimeFigureOut">
              <a:rPr lang="en-US" smtClean="0"/>
              <a:t>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121933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56B1E-4673-2344-A44A-B4A3D48D051B}" type="datetimeFigureOut">
              <a:rPr lang="en-US" smtClean="0"/>
              <a:t>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166130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C7856B1E-4673-2344-A44A-B4A3D48D051B}"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12105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C7856B1E-4673-2344-A44A-B4A3D48D051B}"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D4413-9BE7-A848-9E5D-F2A5CDE89B15}" type="slidenum">
              <a:rPr lang="en-US" smtClean="0"/>
              <a:t>‹#›</a:t>
            </a:fld>
            <a:endParaRPr lang="en-US"/>
          </a:p>
        </p:txBody>
      </p:sp>
    </p:spTree>
    <p:extLst>
      <p:ext uri="{BB962C8B-B14F-4D97-AF65-F5344CB8AC3E}">
        <p14:creationId xmlns:p14="http://schemas.microsoft.com/office/powerpoint/2010/main" val="2821832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82000"/>
                  </a:schemeClr>
                </a:solidFill>
              </a:defRPr>
            </a:lvl1pPr>
          </a:lstStyle>
          <a:p>
            <a:fld id="{C7856B1E-4673-2344-A44A-B4A3D48D051B}" type="datetimeFigureOut">
              <a:rPr lang="en-US" smtClean="0"/>
              <a:t>3/20/24</a:t>
            </a:fld>
            <a:endParaRPr 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82000"/>
                  </a:schemeClr>
                </a:solidFill>
              </a:defRPr>
            </a:lvl1pPr>
          </a:lstStyle>
          <a:p>
            <a:fld id="{D46D4413-9BE7-A848-9E5D-F2A5CDE89B15}" type="slidenum">
              <a:rPr lang="en-US" smtClean="0"/>
              <a:t>‹#›</a:t>
            </a:fld>
            <a:endParaRPr lang="en-US"/>
          </a:p>
        </p:txBody>
      </p:sp>
    </p:spTree>
    <p:extLst>
      <p:ext uri="{BB962C8B-B14F-4D97-AF65-F5344CB8AC3E}">
        <p14:creationId xmlns:p14="http://schemas.microsoft.com/office/powerpoint/2010/main" val="1922196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C32A68-B9C6-7A74-461A-FB81036F6A24}"/>
              </a:ext>
            </a:extLst>
          </p:cNvPr>
          <p:cNvPicPr>
            <a:picLocks noChangeAspect="1"/>
          </p:cNvPicPr>
          <p:nvPr/>
        </p:nvPicPr>
        <p:blipFill>
          <a:blip r:embed="rId2"/>
          <a:stretch>
            <a:fillRect/>
          </a:stretch>
        </p:blipFill>
        <p:spPr>
          <a:xfrm>
            <a:off x="537028" y="31201791"/>
            <a:ext cx="7946572" cy="1280394"/>
          </a:xfrm>
          <a:prstGeom prst="rect">
            <a:avLst/>
          </a:prstGeom>
        </p:spPr>
      </p:pic>
      <p:sp>
        <p:nvSpPr>
          <p:cNvPr id="6" name="Rectangle 5">
            <a:extLst>
              <a:ext uri="{FF2B5EF4-FFF2-40B4-BE49-F238E27FC236}">
                <a16:creationId xmlns:a16="http://schemas.microsoft.com/office/drawing/2014/main" id="{AC199E77-B630-1FEE-3685-F1828F21B7F1}"/>
              </a:ext>
            </a:extLst>
          </p:cNvPr>
          <p:cNvSpPr/>
          <p:nvPr/>
        </p:nvSpPr>
        <p:spPr>
          <a:xfrm>
            <a:off x="15824200" y="0"/>
            <a:ext cx="22580600" cy="15494000"/>
          </a:xfrm>
          <a:prstGeom prst="rect">
            <a:avLst/>
          </a:prstGeom>
          <a:solidFill>
            <a:srgbClr val="DA24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C2E8D48-9C06-E943-49D9-EE20F0E870F6}"/>
              </a:ext>
            </a:extLst>
          </p:cNvPr>
          <p:cNvSpPr txBox="1"/>
          <p:nvPr/>
        </p:nvSpPr>
        <p:spPr>
          <a:xfrm>
            <a:off x="16110394" y="541508"/>
            <a:ext cx="22145172" cy="12544011"/>
          </a:xfrm>
          <a:prstGeom prst="rect">
            <a:avLst/>
          </a:prstGeom>
          <a:noFill/>
          <a:ln>
            <a:noFill/>
          </a:ln>
        </p:spPr>
        <p:txBody>
          <a:bodyPr wrap="square" rtlCol="0">
            <a:spAutoFit/>
          </a:bodyPr>
          <a:lstStyle/>
          <a:p>
            <a:pPr>
              <a:lnSpc>
                <a:spcPct val="150000"/>
              </a:lnSpc>
            </a:pPr>
            <a:r>
              <a:rPr lang="en-US" sz="11000" dirty="0">
                <a:solidFill>
                  <a:schemeClr val="bg1"/>
                </a:solidFill>
              </a:rPr>
              <a:t>Our real-world data shed light on hypoglycemia risk in young drivers with T1D, providing evidence in support of current the ADA guideline for glucose &gt;90 mg/dL before driving</a:t>
            </a:r>
          </a:p>
        </p:txBody>
      </p:sp>
      <p:sp>
        <p:nvSpPr>
          <p:cNvPr id="10" name="TextBox 9">
            <a:extLst>
              <a:ext uri="{FF2B5EF4-FFF2-40B4-BE49-F238E27FC236}">
                <a16:creationId xmlns:a16="http://schemas.microsoft.com/office/drawing/2014/main" id="{C7005AE5-0FDF-1668-1169-5EE772733613}"/>
              </a:ext>
            </a:extLst>
          </p:cNvPr>
          <p:cNvSpPr txBox="1"/>
          <p:nvPr/>
        </p:nvSpPr>
        <p:spPr>
          <a:xfrm>
            <a:off x="232228" y="520753"/>
            <a:ext cx="15417800" cy="2659767"/>
          </a:xfrm>
          <a:prstGeom prst="rect">
            <a:avLst/>
          </a:prstGeom>
          <a:noFill/>
        </p:spPr>
        <p:txBody>
          <a:bodyPr wrap="square">
            <a:spAutoFit/>
          </a:bodyPr>
          <a:lstStyle/>
          <a:p>
            <a:pPr marL="0" marR="0" algn="ctr">
              <a:lnSpc>
                <a:spcPct val="115000"/>
              </a:lnSpc>
              <a:spcBef>
                <a:spcPts val="0"/>
              </a:spcBef>
              <a:spcAft>
                <a:spcPts val="1000"/>
              </a:spcAft>
            </a:pPr>
            <a:r>
              <a:rPr lang="en-US" sz="4800" b="1" dirty="0">
                <a:solidFill>
                  <a:srgbClr val="000000"/>
                </a:solidFill>
                <a:effectLst/>
                <a:ea typeface="Arial" panose="020B0604020202020204" pitchFamily="34" charset="0"/>
              </a:rPr>
              <a:t>Driving in Teens and Young Adults with Type 1 Diabetes: Real-World Evidence for Minimizing Hypoglycemia Risk</a:t>
            </a:r>
          </a:p>
          <a:p>
            <a:pPr marL="0" marR="0" algn="ctr">
              <a:lnSpc>
                <a:spcPct val="115000"/>
              </a:lnSpc>
              <a:spcBef>
                <a:spcPts val="0"/>
              </a:spcBef>
              <a:spcAft>
                <a:spcPts val="1000"/>
              </a:spcAft>
            </a:pPr>
            <a:endParaRPr lang="en-US" sz="4400" dirty="0">
              <a:effectLst/>
              <a:ea typeface="Calibri" panose="020F0502020204030204" pitchFamily="34" charset="0"/>
            </a:endParaRPr>
          </a:p>
        </p:txBody>
      </p:sp>
      <p:sp>
        <p:nvSpPr>
          <p:cNvPr id="12" name="TextBox 11">
            <a:extLst>
              <a:ext uri="{FF2B5EF4-FFF2-40B4-BE49-F238E27FC236}">
                <a16:creationId xmlns:a16="http://schemas.microsoft.com/office/drawing/2014/main" id="{64ED1BE9-8BF7-1C8B-B767-1C63BCB8D806}"/>
              </a:ext>
            </a:extLst>
          </p:cNvPr>
          <p:cNvSpPr txBox="1"/>
          <p:nvPr/>
        </p:nvSpPr>
        <p:spPr>
          <a:xfrm>
            <a:off x="435428" y="2375333"/>
            <a:ext cx="15011400" cy="1473160"/>
          </a:xfrm>
          <a:prstGeom prst="rect">
            <a:avLst/>
          </a:prstGeom>
          <a:noFill/>
        </p:spPr>
        <p:txBody>
          <a:bodyPr wrap="square">
            <a:spAutoFit/>
          </a:bodyPr>
          <a:lstStyle/>
          <a:p>
            <a:pPr marL="0" marR="0" algn="ctr">
              <a:lnSpc>
                <a:spcPct val="115000"/>
              </a:lnSpc>
              <a:spcBef>
                <a:spcPts val="0"/>
              </a:spcBef>
              <a:spcAft>
                <a:spcPts val="0"/>
              </a:spcAft>
            </a:pPr>
            <a:r>
              <a:rPr lang="en-US" sz="4000" baseline="30000" dirty="0">
                <a:solidFill>
                  <a:srgbClr val="000000"/>
                </a:solidFill>
                <a:effectLst/>
                <a:ea typeface="Arial" panose="020B0604020202020204" pitchFamily="34" charset="0"/>
              </a:rPr>
              <a:t>1</a:t>
            </a:r>
            <a:r>
              <a:rPr lang="en-US" sz="4000" dirty="0">
                <a:solidFill>
                  <a:srgbClr val="000000"/>
                </a:solidFill>
                <a:effectLst/>
                <a:ea typeface="Arial" panose="020B0604020202020204" pitchFamily="34" charset="0"/>
              </a:rPr>
              <a:t>M.L. Ferm, MD, </a:t>
            </a:r>
            <a:r>
              <a:rPr lang="en-US" sz="4000" baseline="30000" dirty="0">
                <a:solidFill>
                  <a:srgbClr val="000000"/>
                </a:solidFill>
                <a:effectLst/>
                <a:ea typeface="Arial" panose="020B0604020202020204" pitchFamily="34" charset="0"/>
              </a:rPr>
              <a:t>2</a:t>
            </a:r>
            <a:r>
              <a:rPr lang="en-US" sz="4000" dirty="0">
                <a:solidFill>
                  <a:srgbClr val="000000"/>
                </a:solidFill>
                <a:effectLst/>
                <a:ea typeface="Arial" panose="020B0604020202020204" pitchFamily="34" charset="0"/>
              </a:rPr>
              <a:t>K. Pamidimukkala, MS, </a:t>
            </a:r>
            <a:r>
              <a:rPr lang="en-US" sz="4000" baseline="30000" dirty="0">
                <a:solidFill>
                  <a:srgbClr val="000000"/>
                </a:solidFill>
                <a:effectLst/>
                <a:ea typeface="Arial" panose="020B0604020202020204" pitchFamily="34" charset="0"/>
              </a:rPr>
              <a:t>2</a:t>
            </a:r>
            <a:r>
              <a:rPr lang="en-US" sz="4000" dirty="0">
                <a:solidFill>
                  <a:srgbClr val="000000"/>
                </a:solidFill>
                <a:effectLst/>
                <a:ea typeface="Arial" panose="020B0604020202020204" pitchFamily="34" charset="0"/>
              </a:rPr>
              <a:t>M. Erraguntla, PhD, </a:t>
            </a:r>
            <a:r>
              <a:rPr lang="en-US" sz="4000" baseline="30000" dirty="0">
                <a:solidFill>
                  <a:srgbClr val="000000"/>
                </a:solidFill>
                <a:effectLst/>
                <a:ea typeface="Arial" panose="020B0604020202020204" pitchFamily="34" charset="0"/>
              </a:rPr>
              <a:t>3</a:t>
            </a:r>
            <a:r>
              <a:rPr lang="en-US" sz="4000" dirty="0">
                <a:solidFill>
                  <a:srgbClr val="000000"/>
                </a:solidFill>
                <a:effectLst/>
                <a:ea typeface="Arial" panose="020B0604020202020204" pitchFamily="34" charset="0"/>
              </a:rPr>
              <a:t>S. Menon, MD, </a:t>
            </a:r>
            <a:r>
              <a:rPr lang="en-US" sz="4000" baseline="30000" dirty="0">
                <a:solidFill>
                  <a:srgbClr val="000000"/>
                </a:solidFill>
                <a:effectLst/>
                <a:ea typeface="Arial" panose="020B0604020202020204" pitchFamily="34" charset="0"/>
              </a:rPr>
              <a:t>1</a:t>
            </a:r>
            <a:r>
              <a:rPr lang="en-US" sz="4000" dirty="0">
                <a:solidFill>
                  <a:srgbClr val="000000"/>
                </a:solidFill>
                <a:effectLst/>
                <a:ea typeface="Arial" panose="020B0604020202020204" pitchFamily="34" charset="0"/>
              </a:rPr>
              <a:t>C. Villegas, MS, </a:t>
            </a:r>
            <a:r>
              <a:rPr lang="en-US" sz="4000" baseline="30000" dirty="0">
                <a:solidFill>
                  <a:srgbClr val="000000"/>
                </a:solidFill>
                <a:effectLst/>
                <a:ea typeface="Arial" panose="020B0604020202020204" pitchFamily="34" charset="0"/>
              </a:rPr>
              <a:t>1</a:t>
            </a:r>
            <a:r>
              <a:rPr lang="en-US" sz="4000" dirty="0">
                <a:solidFill>
                  <a:srgbClr val="000000"/>
                </a:solidFill>
                <a:effectLst/>
                <a:ea typeface="Arial" panose="020B0604020202020204" pitchFamily="34" charset="0"/>
              </a:rPr>
              <a:t>S. McKay, MD, and </a:t>
            </a:r>
            <a:r>
              <a:rPr lang="en-US" sz="4000" baseline="30000" dirty="0">
                <a:solidFill>
                  <a:srgbClr val="000000"/>
                </a:solidFill>
                <a:effectLst/>
                <a:ea typeface="Arial" panose="020B0604020202020204" pitchFamily="34" charset="0"/>
              </a:rPr>
              <a:t>1</a:t>
            </a:r>
            <a:r>
              <a:rPr lang="en-US" sz="4000" dirty="0">
                <a:solidFill>
                  <a:srgbClr val="000000"/>
                </a:solidFill>
                <a:effectLst/>
                <a:ea typeface="Arial" panose="020B0604020202020204" pitchFamily="34" charset="0"/>
              </a:rPr>
              <a:t>D.J. DeSalvo, MD</a:t>
            </a:r>
            <a:endParaRPr lang="en-US" sz="4000" dirty="0">
              <a:effectLst/>
              <a:ea typeface="Calibri" panose="020F0502020204030204" pitchFamily="34" charset="0"/>
            </a:endParaRPr>
          </a:p>
        </p:txBody>
      </p:sp>
      <p:sp>
        <p:nvSpPr>
          <p:cNvPr id="14" name="TextBox 13">
            <a:extLst>
              <a:ext uri="{FF2B5EF4-FFF2-40B4-BE49-F238E27FC236}">
                <a16:creationId xmlns:a16="http://schemas.microsoft.com/office/drawing/2014/main" id="{41F28F70-D123-CA25-1F97-0FE2819D7650}"/>
              </a:ext>
            </a:extLst>
          </p:cNvPr>
          <p:cNvSpPr txBox="1"/>
          <p:nvPr/>
        </p:nvSpPr>
        <p:spPr>
          <a:xfrm>
            <a:off x="1619159" y="3899278"/>
            <a:ext cx="12643939" cy="1339213"/>
          </a:xfrm>
          <a:prstGeom prst="rect">
            <a:avLst/>
          </a:prstGeom>
          <a:noFill/>
        </p:spPr>
        <p:txBody>
          <a:bodyPr wrap="square">
            <a:spAutoFit/>
          </a:bodyPr>
          <a:lstStyle/>
          <a:p>
            <a:pPr marL="0" marR="0" algn="ctr">
              <a:lnSpc>
                <a:spcPct val="115000"/>
              </a:lnSpc>
              <a:spcBef>
                <a:spcPts val="0"/>
              </a:spcBef>
              <a:spcAft>
                <a:spcPts val="0"/>
              </a:spcAft>
            </a:pPr>
            <a:r>
              <a:rPr lang="en-US" sz="2400" baseline="30000" dirty="0">
                <a:solidFill>
                  <a:srgbClr val="000000"/>
                </a:solidFill>
                <a:effectLst/>
                <a:ea typeface="Arial" panose="020B0604020202020204" pitchFamily="34" charset="0"/>
              </a:rPr>
              <a:t>1</a:t>
            </a:r>
            <a:r>
              <a:rPr lang="en-US" sz="2400" dirty="0">
                <a:solidFill>
                  <a:srgbClr val="000000"/>
                </a:solidFill>
                <a:effectLst/>
                <a:ea typeface="Arial" panose="020B0604020202020204" pitchFamily="34" charset="0"/>
              </a:rPr>
              <a:t>Department of Pediatrics, Baylor College of Medicine, USA, ferm@bcm.edu</a:t>
            </a:r>
            <a:endParaRPr lang="en-US" sz="2400" dirty="0">
              <a:effectLst/>
              <a:ea typeface="Calibri" panose="020F0502020204030204" pitchFamily="34" charset="0"/>
            </a:endParaRPr>
          </a:p>
          <a:p>
            <a:pPr marL="0" marR="0" algn="ctr">
              <a:lnSpc>
                <a:spcPct val="115000"/>
              </a:lnSpc>
              <a:spcBef>
                <a:spcPts val="0"/>
              </a:spcBef>
              <a:spcAft>
                <a:spcPts val="0"/>
              </a:spcAft>
            </a:pPr>
            <a:r>
              <a:rPr lang="en-US" sz="2400" baseline="30000" dirty="0">
                <a:solidFill>
                  <a:srgbClr val="000000"/>
                </a:solidFill>
                <a:effectLst/>
                <a:ea typeface="Arial" panose="020B0604020202020204" pitchFamily="34" charset="0"/>
              </a:rPr>
              <a:t>2</a:t>
            </a:r>
            <a:r>
              <a:rPr lang="en-US" sz="2400" dirty="0">
                <a:solidFill>
                  <a:srgbClr val="000000"/>
                </a:solidFill>
                <a:effectLst/>
                <a:ea typeface="Arial" panose="020B0604020202020204" pitchFamily="34" charset="0"/>
              </a:rPr>
              <a:t>Department of Industrial and Systems Engineering, Texas A&amp;M University, USA</a:t>
            </a:r>
            <a:endParaRPr lang="en-US" sz="2400" dirty="0">
              <a:effectLst/>
              <a:ea typeface="Calibri" panose="020F0502020204030204" pitchFamily="34" charset="0"/>
            </a:endParaRPr>
          </a:p>
          <a:p>
            <a:pPr marL="0" marR="0" algn="ctr">
              <a:lnSpc>
                <a:spcPct val="115000"/>
              </a:lnSpc>
              <a:spcBef>
                <a:spcPts val="0"/>
              </a:spcBef>
              <a:spcAft>
                <a:spcPts val="0"/>
              </a:spcAft>
            </a:pPr>
            <a:r>
              <a:rPr lang="en-US" sz="2400" baseline="30000" dirty="0">
                <a:solidFill>
                  <a:srgbClr val="000000"/>
                </a:solidFill>
                <a:effectLst/>
                <a:ea typeface="Arial" panose="020B0604020202020204" pitchFamily="34" charset="0"/>
              </a:rPr>
              <a:t>3</a:t>
            </a:r>
            <a:r>
              <a:rPr lang="en-US" sz="2400" dirty="0">
                <a:solidFill>
                  <a:srgbClr val="000000"/>
                </a:solidFill>
                <a:effectLst/>
                <a:ea typeface="Arial" panose="020B0604020202020204" pitchFamily="34" charset="0"/>
              </a:rPr>
              <a:t>Department of Pediatrics, West Virginia University/Charleston Area Medical Center, USA</a:t>
            </a:r>
            <a:endParaRPr lang="en-US" sz="2400" dirty="0">
              <a:effectLst/>
              <a:ea typeface="Calibri" panose="020F0502020204030204" pitchFamily="34" charset="0"/>
            </a:endParaRPr>
          </a:p>
        </p:txBody>
      </p:sp>
      <p:pic>
        <p:nvPicPr>
          <p:cNvPr id="15" name="Picture 14" descr="Chart, line chart&#10;&#10;Description automatically generated">
            <a:extLst>
              <a:ext uri="{FF2B5EF4-FFF2-40B4-BE49-F238E27FC236}">
                <a16:creationId xmlns:a16="http://schemas.microsoft.com/office/drawing/2014/main" id="{897842D5-0795-600D-4A8F-87E786A018D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306" y="14459184"/>
            <a:ext cx="13767644" cy="10350900"/>
          </a:xfrm>
          <a:prstGeom prst="rect">
            <a:avLst/>
          </a:prstGeom>
          <a:noFill/>
          <a:ln>
            <a:noFill/>
          </a:ln>
        </p:spPr>
      </p:pic>
      <p:sp>
        <p:nvSpPr>
          <p:cNvPr id="17" name="TextBox 16">
            <a:extLst>
              <a:ext uri="{FF2B5EF4-FFF2-40B4-BE49-F238E27FC236}">
                <a16:creationId xmlns:a16="http://schemas.microsoft.com/office/drawing/2014/main" id="{082E372A-06B2-911B-0766-4ACED5F6C0F8}"/>
              </a:ext>
            </a:extLst>
          </p:cNvPr>
          <p:cNvSpPr txBox="1"/>
          <p:nvPr/>
        </p:nvSpPr>
        <p:spPr>
          <a:xfrm>
            <a:off x="18488422" y="31589994"/>
            <a:ext cx="15884187" cy="830997"/>
          </a:xfrm>
          <a:prstGeom prst="rect">
            <a:avLst/>
          </a:prstGeom>
          <a:noFill/>
        </p:spPr>
        <p:txBody>
          <a:bodyPr wrap="square">
            <a:spAutoFit/>
          </a:bodyPr>
          <a:lstStyle/>
          <a:p>
            <a:r>
              <a:rPr lang="en-US" sz="2400" b="1" dirty="0">
                <a:solidFill>
                  <a:srgbClr val="000000"/>
                </a:solidFill>
                <a:effectLst/>
                <a:ea typeface="Arial" panose="020B0604020202020204" pitchFamily="34" charset="0"/>
              </a:rPr>
              <a:t>Disclosure Statement: </a:t>
            </a:r>
            <a:r>
              <a:rPr lang="en-US" sz="2400" dirty="0">
                <a:solidFill>
                  <a:srgbClr val="000000"/>
                </a:solidFill>
                <a:effectLst/>
                <a:ea typeface="Arial" panose="020B0604020202020204" pitchFamily="34" charset="0"/>
              </a:rPr>
              <a:t>This work was supported by FDA grant P50FD006428. DJD served as an independent consultant for Dexcom and Insulet and his institution has received research supported from Insulet separate from this work.</a:t>
            </a:r>
            <a:r>
              <a:rPr lang="en-US" sz="2400" dirty="0">
                <a:effectLst/>
              </a:rPr>
              <a:t> </a:t>
            </a:r>
            <a:endParaRPr lang="en-US" sz="2400" dirty="0"/>
          </a:p>
        </p:txBody>
      </p:sp>
      <p:sp>
        <p:nvSpPr>
          <p:cNvPr id="18" name="TextBox 17">
            <a:extLst>
              <a:ext uri="{FF2B5EF4-FFF2-40B4-BE49-F238E27FC236}">
                <a16:creationId xmlns:a16="http://schemas.microsoft.com/office/drawing/2014/main" id="{26AE6B18-A35C-9E0E-99EF-C0B12BE4072B}"/>
              </a:ext>
            </a:extLst>
          </p:cNvPr>
          <p:cNvSpPr txBox="1"/>
          <p:nvPr/>
        </p:nvSpPr>
        <p:spPr>
          <a:xfrm>
            <a:off x="16048241" y="15941172"/>
            <a:ext cx="10044210" cy="15481161"/>
          </a:xfrm>
          <a:prstGeom prst="rect">
            <a:avLst/>
          </a:prstGeom>
          <a:noFill/>
        </p:spPr>
        <p:txBody>
          <a:bodyPr wrap="square" rtlCol="0">
            <a:spAutoFit/>
          </a:bodyPr>
          <a:lstStyle/>
          <a:p>
            <a:r>
              <a:rPr lang="en-US" sz="4000" b="1" dirty="0"/>
              <a:t>Background</a:t>
            </a:r>
          </a:p>
          <a:p>
            <a:pPr marL="285750" indent="-285750">
              <a:buFont typeface="Arial" panose="020B0604020202020204" pitchFamily="34" charset="0"/>
              <a:buChar char="•"/>
            </a:pPr>
            <a:r>
              <a:rPr lang="en-US" sz="4000" dirty="0"/>
              <a:t>American Diabetes Association (ADA) guidelines on driving with diabetes suggest</a:t>
            </a:r>
            <a:r>
              <a:rPr lang="en-US" sz="4000" baseline="30000" dirty="0"/>
              <a:t>1</a:t>
            </a:r>
            <a:r>
              <a:rPr lang="en-US" sz="4000" dirty="0"/>
              <a:t>:</a:t>
            </a:r>
          </a:p>
          <a:p>
            <a:pPr marL="742950" lvl="1" indent="-285750">
              <a:buFont typeface="Arial" panose="020B0604020202020204" pitchFamily="34" charset="0"/>
              <a:buChar char="•"/>
            </a:pPr>
            <a:r>
              <a:rPr lang="en-US" sz="4000" dirty="0"/>
              <a:t>Checking blood glucose before driving &amp; at regular intervals during drives &gt;1 hour</a:t>
            </a:r>
          </a:p>
          <a:p>
            <a:pPr marL="742950" lvl="1" indent="-285750">
              <a:buFont typeface="Arial" panose="020B0604020202020204" pitchFamily="34" charset="0"/>
              <a:buChar char="•"/>
            </a:pPr>
            <a:r>
              <a:rPr lang="en-US" sz="4000" dirty="0"/>
              <a:t>Consuming a snack before driving if starting blood glucose is 70 – 90 mg/dL</a:t>
            </a:r>
          </a:p>
          <a:p>
            <a:pPr marL="742950" lvl="1" indent="-285750">
              <a:buFont typeface="Arial" panose="020B0604020202020204" pitchFamily="34" charset="0"/>
              <a:buChar char="•"/>
            </a:pPr>
            <a:r>
              <a:rPr lang="en-US" sz="4000" dirty="0"/>
              <a:t>Never driving with a low blood glucose</a:t>
            </a:r>
          </a:p>
          <a:p>
            <a:pPr marL="285750" indent="-285750">
              <a:buFont typeface="Arial" panose="020B0604020202020204" pitchFamily="34" charset="0"/>
              <a:buChar char="•"/>
            </a:pPr>
            <a:r>
              <a:rPr lang="en-US" sz="4000" dirty="0"/>
              <a:t>Few studies have examined glycemic data while driving and there are no published data on teens or young adults</a:t>
            </a:r>
          </a:p>
          <a:p>
            <a:pPr marL="285750" indent="-285750">
              <a:buFont typeface="Arial" panose="020B0604020202020204" pitchFamily="34" charset="0"/>
              <a:buChar char="•"/>
            </a:pPr>
            <a:endParaRPr lang="en-US" sz="4000" dirty="0"/>
          </a:p>
          <a:p>
            <a:r>
              <a:rPr lang="en-US" sz="4000" b="1" dirty="0"/>
              <a:t>Methods</a:t>
            </a:r>
          </a:p>
          <a:p>
            <a:pPr marL="571500" indent="-571500">
              <a:buFont typeface="Arial" panose="020B0604020202020204" pitchFamily="34" charset="0"/>
              <a:buChar char="•"/>
            </a:pPr>
            <a:r>
              <a:rPr lang="en-US" sz="4000" dirty="0">
                <a:solidFill>
                  <a:srgbClr val="000000"/>
                </a:solidFill>
                <a:effectLst/>
                <a:ea typeface="Arial" panose="020B0604020202020204" pitchFamily="34" charset="0"/>
              </a:rPr>
              <a:t>We collected CGM data from 5 drivers with T1D (median age 19, range 17-21 years) over a 1-month period</a:t>
            </a:r>
          </a:p>
          <a:p>
            <a:pPr marL="571500" indent="-571500">
              <a:buFont typeface="Arial" panose="020B0604020202020204" pitchFamily="34" charset="0"/>
              <a:buChar char="•"/>
            </a:pPr>
            <a:r>
              <a:rPr lang="en-US" sz="4000" dirty="0">
                <a:solidFill>
                  <a:srgbClr val="000000"/>
                </a:solidFill>
                <a:effectLst/>
                <a:ea typeface="Arial" panose="020B0604020202020204" pitchFamily="34" charset="0"/>
              </a:rPr>
              <a:t>Trips were categorized as short (&lt;60 minutes) or long (≥60 minutes)</a:t>
            </a:r>
          </a:p>
          <a:p>
            <a:pPr marL="571500" indent="-571500">
              <a:buFont typeface="Arial" panose="020B0604020202020204" pitchFamily="34" charset="0"/>
              <a:buChar char="•"/>
            </a:pPr>
            <a:r>
              <a:rPr lang="en-US" sz="4000" dirty="0">
                <a:solidFill>
                  <a:srgbClr val="000000"/>
                </a:solidFill>
                <a:effectLst/>
                <a:ea typeface="Arial" panose="020B0604020202020204" pitchFamily="34" charset="0"/>
              </a:rPr>
              <a:t>Hypoglycemia was defined as &lt;70 mg/dL for at least four consecutive CGM readings.</a:t>
            </a:r>
          </a:p>
          <a:p>
            <a:pPr marL="571500" indent="-571500">
              <a:buFont typeface="Arial" panose="020B0604020202020204" pitchFamily="34" charset="0"/>
              <a:buChar char="•"/>
            </a:pPr>
            <a:r>
              <a:rPr lang="en-US" sz="4000" dirty="0">
                <a:solidFill>
                  <a:srgbClr val="000000"/>
                </a:solidFill>
                <a:effectLst/>
                <a:ea typeface="Arial" panose="020B0604020202020204" pitchFamily="34" charset="0"/>
              </a:rPr>
              <a:t>Trips &lt;10 minutes were excluded</a:t>
            </a:r>
            <a:endParaRPr lang="en-US" sz="4000" dirty="0">
              <a:effectLst/>
              <a:ea typeface="Calibri" panose="020F0502020204030204" pitchFamily="34" charset="0"/>
            </a:endParaRPr>
          </a:p>
          <a:p>
            <a:endParaRPr lang="en-US" sz="4000" b="1" dirty="0">
              <a:effectLst/>
              <a:ea typeface="Calibri" panose="020F0502020204030204" pitchFamily="34" charset="0"/>
            </a:endParaRPr>
          </a:p>
          <a:p>
            <a:pPr marL="457200" indent="-457200">
              <a:buFont typeface="Arial" panose="020B0604020202020204" pitchFamily="34" charset="0"/>
              <a:buChar char="•"/>
            </a:pPr>
            <a:endParaRPr lang="en-US" sz="4000" b="1" dirty="0"/>
          </a:p>
        </p:txBody>
      </p:sp>
      <p:sp>
        <p:nvSpPr>
          <p:cNvPr id="20" name="TextBox 19">
            <a:extLst>
              <a:ext uri="{FF2B5EF4-FFF2-40B4-BE49-F238E27FC236}">
                <a16:creationId xmlns:a16="http://schemas.microsoft.com/office/drawing/2014/main" id="{34F4C002-FF7B-2A83-EFB5-93DAE3F1DE95}"/>
              </a:ext>
            </a:extLst>
          </p:cNvPr>
          <p:cNvSpPr txBox="1"/>
          <p:nvPr/>
        </p:nvSpPr>
        <p:spPr>
          <a:xfrm>
            <a:off x="16110394" y="30258521"/>
            <a:ext cx="9982057" cy="496098"/>
          </a:xfrm>
          <a:prstGeom prst="rect">
            <a:avLst/>
          </a:prstGeom>
          <a:noFill/>
        </p:spPr>
        <p:txBody>
          <a:bodyPr wrap="square">
            <a:spAutoFit/>
          </a:bodyPr>
          <a:lstStyle/>
          <a:p>
            <a:pPr marL="0" marR="0">
              <a:lnSpc>
                <a:spcPct val="115000"/>
              </a:lnSpc>
              <a:spcBef>
                <a:spcPts val="0"/>
              </a:spcBef>
              <a:spcAft>
                <a:spcPts val="1000"/>
              </a:spcAft>
            </a:pPr>
            <a:r>
              <a:rPr lang="en-US" sz="2400" dirty="0">
                <a:solidFill>
                  <a:srgbClr val="000000"/>
                </a:solidFill>
                <a:effectLst/>
                <a:ea typeface="Arial" panose="020B0604020202020204" pitchFamily="34" charset="0"/>
              </a:rPr>
              <a:t>1. American Diabetes Association, Diabetes Care, 37:S97-103, 2014</a:t>
            </a:r>
            <a:endParaRPr lang="en-US" sz="2400" dirty="0">
              <a:effectLst/>
              <a:ea typeface="Calibri" panose="020F0502020204030204" pitchFamily="34" charset="0"/>
            </a:endParaRPr>
          </a:p>
        </p:txBody>
      </p:sp>
      <p:pic>
        <p:nvPicPr>
          <p:cNvPr id="21" name="Picture 20" descr="Chart, line chart&#10;&#10;Description automatically generated">
            <a:extLst>
              <a:ext uri="{FF2B5EF4-FFF2-40B4-BE49-F238E27FC236}">
                <a16:creationId xmlns:a16="http://schemas.microsoft.com/office/drawing/2014/main" id="{8863A1B4-C988-5382-CCF9-F659423FED8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7306" y="5843229"/>
            <a:ext cx="13767644" cy="8431384"/>
          </a:xfrm>
          <a:prstGeom prst="rect">
            <a:avLst/>
          </a:prstGeom>
          <a:noFill/>
          <a:ln>
            <a:noFill/>
          </a:ln>
        </p:spPr>
      </p:pic>
      <p:pic>
        <p:nvPicPr>
          <p:cNvPr id="22" name="Picture 21">
            <a:extLst>
              <a:ext uri="{FF2B5EF4-FFF2-40B4-BE49-F238E27FC236}">
                <a16:creationId xmlns:a16="http://schemas.microsoft.com/office/drawing/2014/main" id="{B5AE3DF6-9DA6-F275-E50D-C38EAEC83151}"/>
              </a:ext>
            </a:extLst>
          </p:cNvPr>
          <p:cNvPicPr>
            <a:picLocks noChangeAspect="1"/>
          </p:cNvPicPr>
          <p:nvPr/>
        </p:nvPicPr>
        <p:blipFill>
          <a:blip r:embed="rId5"/>
          <a:stretch>
            <a:fillRect/>
          </a:stretch>
        </p:blipFill>
        <p:spPr>
          <a:xfrm>
            <a:off x="1769853" y="25319645"/>
            <a:ext cx="12342551" cy="5421294"/>
          </a:xfrm>
          <a:prstGeom prst="rect">
            <a:avLst/>
          </a:prstGeom>
        </p:spPr>
      </p:pic>
      <p:sp>
        <p:nvSpPr>
          <p:cNvPr id="24" name="TextBox 23">
            <a:extLst>
              <a:ext uri="{FF2B5EF4-FFF2-40B4-BE49-F238E27FC236}">
                <a16:creationId xmlns:a16="http://schemas.microsoft.com/office/drawing/2014/main" id="{E89F9307-0F32-960B-83DB-90F88E93C0EF}"/>
              </a:ext>
            </a:extLst>
          </p:cNvPr>
          <p:cNvSpPr txBox="1"/>
          <p:nvPr/>
        </p:nvSpPr>
        <p:spPr>
          <a:xfrm>
            <a:off x="26347360" y="15941172"/>
            <a:ext cx="11240582" cy="15481161"/>
          </a:xfrm>
          <a:prstGeom prst="rect">
            <a:avLst/>
          </a:prstGeom>
          <a:noFill/>
        </p:spPr>
        <p:txBody>
          <a:bodyPr wrap="square">
            <a:spAutoFit/>
          </a:bodyPr>
          <a:lstStyle/>
          <a:p>
            <a:r>
              <a:rPr lang="en-US" sz="4000" b="1" dirty="0">
                <a:solidFill>
                  <a:srgbClr val="000000"/>
                </a:solidFill>
                <a:effectLst/>
                <a:ea typeface="Calibri" panose="020F0502020204030204" pitchFamily="34" charset="0"/>
              </a:rPr>
              <a:t>Results</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284 eligible trips were recorded</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For short trips, no hypoglycemia occurred with starting glucose &gt;90 mg/dL (n=227)</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15% (n=5/32) of short trips with starting glucose 70 – 90 mg/dL included hypoglycemia </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6% (n = 17/276) of short trips started with glucose &lt;70 mg/dL</a:t>
            </a:r>
          </a:p>
          <a:p>
            <a:pPr marL="457200" indent="-457200">
              <a:buFont typeface="Arial" panose="020B0604020202020204" pitchFamily="34" charset="0"/>
              <a:buChar char="•"/>
            </a:pPr>
            <a:r>
              <a:rPr lang="en-US" sz="4000" dirty="0">
                <a:solidFill>
                  <a:srgbClr val="000000"/>
                </a:solidFill>
                <a:ea typeface="Arial" panose="020B0604020202020204" pitchFamily="34" charset="0"/>
              </a:rPr>
              <a:t>8</a:t>
            </a:r>
            <a:r>
              <a:rPr lang="en-US" sz="4000" dirty="0">
                <a:solidFill>
                  <a:srgbClr val="000000"/>
                </a:solidFill>
                <a:effectLst/>
                <a:ea typeface="Arial" panose="020B0604020202020204" pitchFamily="34" charset="0"/>
              </a:rPr>
              <a:t> long trips were recorded, all with starting &gt;90 mg/dL and none included hypoglycemia</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No vehicular accidents were reported during the study period</a:t>
            </a:r>
          </a:p>
          <a:p>
            <a:pPr marL="457200" indent="-457200">
              <a:buFont typeface="Arial" panose="020B0604020202020204" pitchFamily="34" charset="0"/>
              <a:buChar char="•"/>
            </a:pPr>
            <a:endParaRPr lang="en-US" sz="4000" dirty="0">
              <a:solidFill>
                <a:srgbClr val="000000"/>
              </a:solidFill>
              <a:ea typeface="Calibri" panose="020F0502020204030204" pitchFamily="34" charset="0"/>
            </a:endParaRPr>
          </a:p>
          <a:p>
            <a:r>
              <a:rPr lang="en-US" sz="4000" b="1" dirty="0">
                <a:solidFill>
                  <a:srgbClr val="000000"/>
                </a:solidFill>
                <a:effectLst/>
                <a:ea typeface="Calibri" panose="020F0502020204030204" pitchFamily="34" charset="0"/>
              </a:rPr>
              <a:t>Discussion/Conclusions</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ADA recommends a starting glucose &gt;90 mg/dL before driving</a:t>
            </a:r>
            <a:r>
              <a:rPr lang="en-US" sz="4000" baseline="30000" dirty="0">
                <a:solidFill>
                  <a:srgbClr val="000000"/>
                </a:solidFill>
                <a:effectLst/>
                <a:ea typeface="Arial" panose="020B0604020202020204" pitchFamily="34" charset="0"/>
              </a:rPr>
              <a:t>1</a:t>
            </a:r>
            <a:r>
              <a:rPr lang="en-US" sz="4000" dirty="0">
                <a:solidFill>
                  <a:srgbClr val="000000"/>
                </a:solidFill>
                <a:effectLst/>
                <a:ea typeface="Arial" panose="020B0604020202020204" pitchFamily="34" charset="0"/>
              </a:rPr>
              <a:t> and our data support this recommendation as no hypoglycemia was noted on trips meeting this guideline</a:t>
            </a:r>
          </a:p>
          <a:p>
            <a:pPr marL="457200" indent="-457200">
              <a:buFont typeface="Arial" panose="020B0604020202020204" pitchFamily="34" charset="0"/>
              <a:buChar char="•"/>
            </a:pPr>
            <a:r>
              <a:rPr lang="en-US" sz="4000" dirty="0">
                <a:solidFill>
                  <a:srgbClr val="000000"/>
                </a:solidFill>
                <a:effectLst/>
                <a:ea typeface="Arial" panose="020B0604020202020204" pitchFamily="34" charset="0"/>
              </a:rPr>
              <a:t>In a real-world setting, almost 8% (n = 22/284) of trips included periods of hypoglycemia, which is worrisome given the effects of neuroglycopenia on driving ability</a:t>
            </a:r>
          </a:p>
          <a:p>
            <a:pPr marL="457200" indent="-457200">
              <a:buFont typeface="Arial" panose="020B0604020202020204" pitchFamily="34" charset="0"/>
              <a:buChar char="•"/>
            </a:pPr>
            <a:r>
              <a:rPr lang="en-US" sz="4000" dirty="0">
                <a:solidFill>
                  <a:srgbClr val="000000"/>
                </a:solidFill>
                <a:effectLst/>
                <a:latin typeface="+mj-lt"/>
                <a:ea typeface="Arial" panose="020B0604020202020204" pitchFamily="34" charset="0"/>
              </a:rPr>
              <a:t>Larger studies would be helpful in identifying and improving road safety concerns in young drivers with T1D</a:t>
            </a:r>
            <a:endParaRPr lang="en-US" sz="4000" dirty="0">
              <a:effectLst/>
              <a:latin typeface="+mj-lt"/>
              <a:ea typeface="Calibri" panose="020F0502020204030204" pitchFamily="34" charset="0"/>
            </a:endParaRPr>
          </a:p>
        </p:txBody>
      </p:sp>
      <p:pic>
        <p:nvPicPr>
          <p:cNvPr id="4" name="Picture 3">
            <a:extLst>
              <a:ext uri="{FF2B5EF4-FFF2-40B4-BE49-F238E27FC236}">
                <a16:creationId xmlns:a16="http://schemas.microsoft.com/office/drawing/2014/main" id="{189407B4-02D5-2B9B-84F5-697771FDA113}"/>
              </a:ext>
            </a:extLst>
          </p:cNvPr>
          <p:cNvPicPr>
            <a:picLocks noChangeAspect="1"/>
          </p:cNvPicPr>
          <p:nvPr/>
        </p:nvPicPr>
        <p:blipFill>
          <a:blip r:embed="rId6"/>
          <a:stretch>
            <a:fillRect/>
          </a:stretch>
        </p:blipFill>
        <p:spPr>
          <a:xfrm>
            <a:off x="8757790" y="31201791"/>
            <a:ext cx="7043855" cy="1280700"/>
          </a:xfrm>
          <a:prstGeom prst="rect">
            <a:avLst/>
          </a:prstGeom>
        </p:spPr>
      </p:pic>
      <p:sp>
        <p:nvSpPr>
          <p:cNvPr id="27" name="TextBox 26">
            <a:extLst>
              <a:ext uri="{FF2B5EF4-FFF2-40B4-BE49-F238E27FC236}">
                <a16:creationId xmlns:a16="http://schemas.microsoft.com/office/drawing/2014/main" id="{CB6445F9-2E1B-5A6D-0B7D-03BD0CC2E946}"/>
              </a:ext>
            </a:extLst>
          </p:cNvPr>
          <p:cNvSpPr txBox="1"/>
          <p:nvPr/>
        </p:nvSpPr>
        <p:spPr>
          <a:xfrm>
            <a:off x="3674965" y="5499973"/>
            <a:ext cx="8532327" cy="830997"/>
          </a:xfrm>
          <a:prstGeom prst="rect">
            <a:avLst/>
          </a:prstGeom>
          <a:noFill/>
        </p:spPr>
        <p:txBody>
          <a:bodyPr wrap="square">
            <a:spAutoFit/>
          </a:bodyPr>
          <a:lstStyle/>
          <a:p>
            <a:r>
              <a:rPr lang="en-US" sz="2400" b="1" dirty="0">
                <a:effectLst/>
                <a:ea typeface="Times New Roman" panose="02020603050405020304" pitchFamily="18" charset="0"/>
              </a:rPr>
              <a:t>Figure 1.</a:t>
            </a:r>
            <a:r>
              <a:rPr lang="en-US" sz="2400" dirty="0">
                <a:effectLst/>
                <a:ea typeface="Times New Roman" panose="02020603050405020304" pitchFamily="18" charset="0"/>
              </a:rPr>
              <a:t> Plots of CGM values during drives. A. Trips with initial glucose &gt;90 mg/dL. B. Trips with initial glucose of 70-90 mg/dL</a:t>
            </a:r>
            <a:r>
              <a:rPr lang="en-US" sz="2400" dirty="0">
                <a:effectLst/>
              </a:rPr>
              <a:t> </a:t>
            </a:r>
            <a:endParaRPr lang="en-US" sz="2400" dirty="0"/>
          </a:p>
        </p:txBody>
      </p:sp>
      <p:sp>
        <p:nvSpPr>
          <p:cNvPr id="28" name="TextBox 27">
            <a:extLst>
              <a:ext uri="{FF2B5EF4-FFF2-40B4-BE49-F238E27FC236}">
                <a16:creationId xmlns:a16="http://schemas.microsoft.com/office/drawing/2014/main" id="{71DBEBEE-6A7D-F1D7-F882-4DCB3F9B2F24}"/>
              </a:ext>
            </a:extLst>
          </p:cNvPr>
          <p:cNvSpPr txBox="1"/>
          <p:nvPr/>
        </p:nvSpPr>
        <p:spPr>
          <a:xfrm>
            <a:off x="1037459" y="6351849"/>
            <a:ext cx="621878" cy="461665"/>
          </a:xfrm>
          <a:prstGeom prst="rect">
            <a:avLst/>
          </a:prstGeom>
          <a:noFill/>
        </p:spPr>
        <p:txBody>
          <a:bodyPr wrap="square" rtlCol="0">
            <a:spAutoFit/>
          </a:bodyPr>
          <a:lstStyle/>
          <a:p>
            <a:r>
              <a:rPr lang="en-US" sz="2400" dirty="0"/>
              <a:t>A.</a:t>
            </a:r>
          </a:p>
        </p:txBody>
      </p:sp>
      <p:sp>
        <p:nvSpPr>
          <p:cNvPr id="29" name="TextBox 28">
            <a:extLst>
              <a:ext uri="{FF2B5EF4-FFF2-40B4-BE49-F238E27FC236}">
                <a16:creationId xmlns:a16="http://schemas.microsoft.com/office/drawing/2014/main" id="{66FC93C7-1701-65F2-A628-B40F200CBAA9}"/>
              </a:ext>
            </a:extLst>
          </p:cNvPr>
          <p:cNvSpPr txBox="1"/>
          <p:nvPr/>
        </p:nvSpPr>
        <p:spPr>
          <a:xfrm>
            <a:off x="1037459" y="14879351"/>
            <a:ext cx="621878" cy="461665"/>
          </a:xfrm>
          <a:prstGeom prst="rect">
            <a:avLst/>
          </a:prstGeom>
          <a:noFill/>
        </p:spPr>
        <p:txBody>
          <a:bodyPr wrap="square" rtlCol="0">
            <a:spAutoFit/>
          </a:bodyPr>
          <a:lstStyle/>
          <a:p>
            <a:r>
              <a:rPr lang="en-US" sz="2400" dirty="0"/>
              <a:t>B.</a:t>
            </a:r>
          </a:p>
        </p:txBody>
      </p:sp>
      <p:pic>
        <p:nvPicPr>
          <p:cNvPr id="30" name="Picture 29">
            <a:extLst>
              <a:ext uri="{FF2B5EF4-FFF2-40B4-BE49-F238E27FC236}">
                <a16:creationId xmlns:a16="http://schemas.microsoft.com/office/drawing/2014/main" id="{46A5D7D3-249B-E540-94B5-2B1C5D35DE09}"/>
              </a:ext>
            </a:extLst>
          </p:cNvPr>
          <p:cNvPicPr>
            <a:picLocks noChangeAspect="1"/>
          </p:cNvPicPr>
          <p:nvPr/>
        </p:nvPicPr>
        <p:blipFill>
          <a:blip r:embed="rId7"/>
          <a:stretch>
            <a:fillRect/>
          </a:stretch>
        </p:blipFill>
        <p:spPr>
          <a:xfrm>
            <a:off x="16110394" y="31201791"/>
            <a:ext cx="1518249" cy="1280700"/>
          </a:xfrm>
          <a:prstGeom prst="rect">
            <a:avLst/>
          </a:prstGeom>
        </p:spPr>
      </p:pic>
    </p:spTree>
    <p:extLst>
      <p:ext uri="{BB962C8B-B14F-4D97-AF65-F5344CB8AC3E}">
        <p14:creationId xmlns:p14="http://schemas.microsoft.com/office/powerpoint/2010/main" val="38246481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257</TotalTime>
  <Words>529</Words>
  <Application>Microsoft Macintosh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Ferm, Michael</dc:creator>
  <cp:lastModifiedBy>Ferm, Michael</cp:lastModifiedBy>
  <cp:revision>23</cp:revision>
  <dcterms:created xsi:type="dcterms:W3CDTF">2024-03-11T21:25:45Z</dcterms:created>
  <dcterms:modified xsi:type="dcterms:W3CDTF">2024-03-21T00:17:31Z</dcterms:modified>
</cp:coreProperties>
</file>