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306" r:id="rId2"/>
  </p:sldIdLst>
  <p:sldSz cx="32918400" cy="2743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7" autoAdjust="0"/>
    <p:restoredTop sz="94660"/>
  </p:normalViewPr>
  <p:slideViewPr>
    <p:cSldViewPr snapToGrid="0">
      <p:cViewPr varScale="1">
        <p:scale>
          <a:sx n="29" d="100"/>
          <a:sy n="29" d="100"/>
        </p:scale>
        <p:origin x="1800"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2846AD-8727-4D22-AF29-46714A803399}" type="datetimeFigureOut">
              <a:rPr lang="en-US" smtClean="0"/>
              <a:t>3/27/2024</a:t>
            </a:fld>
            <a:endParaRPr lang="en-US"/>
          </a:p>
        </p:txBody>
      </p:sp>
      <p:sp>
        <p:nvSpPr>
          <p:cNvPr id="4" name="Slide Image Placeholder 3"/>
          <p:cNvSpPr>
            <a:spLocks noGrp="1" noRot="1" noChangeAspect="1"/>
          </p:cNvSpPr>
          <p:nvPr>
            <p:ph type="sldImg" idx="2"/>
          </p:nvPr>
        </p:nvSpPr>
        <p:spPr>
          <a:xfrm>
            <a:off x="1577975" y="1143000"/>
            <a:ext cx="37020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E5AA17-B4DB-4C35-A8B0-B5F55F75DA27}" type="slidenum">
              <a:rPr lang="en-US" smtClean="0"/>
              <a:t>‹#›</a:t>
            </a:fld>
            <a:endParaRPr lang="en-US"/>
          </a:p>
        </p:txBody>
      </p:sp>
    </p:spTree>
    <p:extLst>
      <p:ext uri="{BB962C8B-B14F-4D97-AF65-F5344CB8AC3E}">
        <p14:creationId xmlns:p14="http://schemas.microsoft.com/office/powerpoint/2010/main" val="2693764319"/>
      </p:ext>
    </p:extLst>
  </p:cSld>
  <p:clrMap bg1="lt1" tx1="dk1" bg2="lt2" tx2="dk2" accent1="accent1" accent2="accent2" accent3="accent3" accent4="accent4" accent5="accent5" accent6="accent6" hlink="hlink" folHlink="folHlink"/>
  <p:notesStyle>
    <a:lvl1pPr marL="0" algn="l" defTabSz="2896300" rtl="0" eaLnBrk="1" latinLnBrk="0" hangingPunct="1">
      <a:defRPr sz="3802" kern="1200">
        <a:solidFill>
          <a:schemeClr val="tx1"/>
        </a:solidFill>
        <a:latin typeface="+mn-lt"/>
        <a:ea typeface="+mn-ea"/>
        <a:cs typeface="+mn-cs"/>
      </a:defRPr>
    </a:lvl1pPr>
    <a:lvl2pPr marL="1448150" algn="l" defTabSz="2896300" rtl="0" eaLnBrk="1" latinLnBrk="0" hangingPunct="1">
      <a:defRPr sz="3802" kern="1200">
        <a:solidFill>
          <a:schemeClr val="tx1"/>
        </a:solidFill>
        <a:latin typeface="+mn-lt"/>
        <a:ea typeface="+mn-ea"/>
        <a:cs typeface="+mn-cs"/>
      </a:defRPr>
    </a:lvl2pPr>
    <a:lvl3pPr marL="2896300" algn="l" defTabSz="2896300" rtl="0" eaLnBrk="1" latinLnBrk="0" hangingPunct="1">
      <a:defRPr sz="3802" kern="1200">
        <a:solidFill>
          <a:schemeClr val="tx1"/>
        </a:solidFill>
        <a:latin typeface="+mn-lt"/>
        <a:ea typeface="+mn-ea"/>
        <a:cs typeface="+mn-cs"/>
      </a:defRPr>
    </a:lvl3pPr>
    <a:lvl4pPr marL="4344449" algn="l" defTabSz="2896300" rtl="0" eaLnBrk="1" latinLnBrk="0" hangingPunct="1">
      <a:defRPr sz="3802" kern="1200">
        <a:solidFill>
          <a:schemeClr val="tx1"/>
        </a:solidFill>
        <a:latin typeface="+mn-lt"/>
        <a:ea typeface="+mn-ea"/>
        <a:cs typeface="+mn-cs"/>
      </a:defRPr>
    </a:lvl4pPr>
    <a:lvl5pPr marL="5792599" algn="l" defTabSz="2896300" rtl="0" eaLnBrk="1" latinLnBrk="0" hangingPunct="1">
      <a:defRPr sz="3802" kern="1200">
        <a:solidFill>
          <a:schemeClr val="tx1"/>
        </a:solidFill>
        <a:latin typeface="+mn-lt"/>
        <a:ea typeface="+mn-ea"/>
        <a:cs typeface="+mn-cs"/>
      </a:defRPr>
    </a:lvl5pPr>
    <a:lvl6pPr marL="7240749" algn="l" defTabSz="2896300" rtl="0" eaLnBrk="1" latinLnBrk="0" hangingPunct="1">
      <a:defRPr sz="3802" kern="1200">
        <a:solidFill>
          <a:schemeClr val="tx1"/>
        </a:solidFill>
        <a:latin typeface="+mn-lt"/>
        <a:ea typeface="+mn-ea"/>
        <a:cs typeface="+mn-cs"/>
      </a:defRPr>
    </a:lvl6pPr>
    <a:lvl7pPr marL="8688902" algn="l" defTabSz="2896300" rtl="0" eaLnBrk="1" latinLnBrk="0" hangingPunct="1">
      <a:defRPr sz="3802" kern="1200">
        <a:solidFill>
          <a:schemeClr val="tx1"/>
        </a:solidFill>
        <a:latin typeface="+mn-lt"/>
        <a:ea typeface="+mn-ea"/>
        <a:cs typeface="+mn-cs"/>
      </a:defRPr>
    </a:lvl7pPr>
    <a:lvl8pPr marL="10137049" algn="l" defTabSz="2896300" rtl="0" eaLnBrk="1" latinLnBrk="0" hangingPunct="1">
      <a:defRPr sz="3802" kern="1200">
        <a:solidFill>
          <a:schemeClr val="tx1"/>
        </a:solidFill>
        <a:latin typeface="+mn-lt"/>
        <a:ea typeface="+mn-ea"/>
        <a:cs typeface="+mn-cs"/>
      </a:defRPr>
    </a:lvl8pPr>
    <a:lvl9pPr marL="11585202" algn="l" defTabSz="2896300" rtl="0" eaLnBrk="1" latinLnBrk="0" hangingPunct="1">
      <a:defRPr sz="380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77975" y="1143000"/>
            <a:ext cx="3702050" cy="3086100"/>
          </a:xfrm>
        </p:spPr>
      </p:sp>
      <p:sp>
        <p:nvSpPr>
          <p:cNvPr id="3" name="Notes Placeholder 2"/>
          <p:cNvSpPr>
            <a:spLocks noGrp="1"/>
          </p:cNvSpPr>
          <p:nvPr>
            <p:ph type="body" idx="1"/>
          </p:nvPr>
        </p:nvSpPr>
        <p:spPr/>
        <p:txBody>
          <a:bodyPr/>
          <a:lstStyle/>
          <a:p>
            <a:r>
              <a:rPr lang="en-US" dirty="0"/>
              <a:t>Notes:</a:t>
            </a:r>
          </a:p>
          <a:p>
            <a:pPr marL="171450" indent="-171450">
              <a:buFont typeface="Arial" panose="020B0604020202020204" pitchFamily="34" charset="0"/>
              <a:buChar char="•"/>
            </a:pPr>
            <a:r>
              <a:rPr lang="en-US" dirty="0"/>
              <a:t>In </a:t>
            </a:r>
            <a:r>
              <a:rPr lang="en-US" dirty="0" err="1"/>
              <a:t>Powerpoint</a:t>
            </a:r>
            <a:r>
              <a:rPr lang="en-US" dirty="0"/>
              <a:t>, click View &gt; Guides</a:t>
            </a:r>
          </a:p>
          <a:p>
            <a:pPr marL="171450" indent="-171450">
              <a:buFont typeface="Arial" panose="020B0604020202020204" pitchFamily="34" charset="0"/>
              <a:buChar char="•"/>
            </a:pPr>
            <a:r>
              <a:rPr lang="en-US" dirty="0"/>
              <a:t>Keep text within gutter guides.</a:t>
            </a:r>
          </a:p>
          <a:p>
            <a:pPr marL="171450" indent="-171450">
              <a:buFont typeface="Arial" panose="020B0604020202020204" pitchFamily="34" charset="0"/>
              <a:buChar char="•"/>
            </a:pPr>
            <a:r>
              <a:rPr lang="en-US" dirty="0"/>
              <a:t>Author list: Don’t split names onto two lines (e.g., “Jimmy [break] Smith”). If that happens, use a new line, unless you need the space. </a:t>
            </a:r>
            <a:r>
              <a:rPr lang="en-US" b="1" dirty="0"/>
              <a:t>Bold the first names of anybody who’s presenting</a:t>
            </a:r>
            <a:r>
              <a:rPr lang="en-US" dirty="0"/>
              <a:t> in person.</a:t>
            </a:r>
          </a:p>
          <a:p>
            <a:pPr marL="171450" indent="-171450">
              <a:buFont typeface="Arial" panose="020B0604020202020204" pitchFamily="34" charset="0"/>
              <a:buChar char="•"/>
            </a:pPr>
            <a:r>
              <a:rPr lang="en-US" dirty="0"/>
              <a:t>Intro/methods/result: </a:t>
            </a:r>
            <a:r>
              <a:rPr lang="en-US" b="1" dirty="0"/>
              <a:t>Do not drop below font size 28</a:t>
            </a:r>
            <a:r>
              <a:rPr lang="en-US" dirty="0"/>
              <a:t>, but if you have extra space, jack up the font size until the space is full.</a:t>
            </a:r>
          </a:p>
          <a:p>
            <a:pPr marL="171450" indent="-171450">
              <a:buFont typeface="Arial" panose="020B0604020202020204" pitchFamily="34" charset="0"/>
              <a:buChar char="•"/>
            </a:pPr>
            <a:r>
              <a:rPr lang="en-US" dirty="0"/>
              <a:t>Do not use color in the sidebars except in graphs/figures. It’ll pull attention from the center and slow interpretation for passersby.</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26C2670-3342-473C-969D-FDFF399F20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2003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4489452"/>
            <a:ext cx="27980640" cy="9550400"/>
          </a:xfrm>
        </p:spPr>
        <p:txBody>
          <a:bodyPr anchor="b"/>
          <a:lstStyle>
            <a:lvl1pPr algn="ctr">
              <a:defRPr sz="21600"/>
            </a:lvl1pPr>
          </a:lstStyle>
          <a:p>
            <a:r>
              <a:rPr lang="en-US"/>
              <a:t>Click to edit Master title style</a:t>
            </a:r>
            <a:endParaRPr lang="en-US" dirty="0"/>
          </a:p>
        </p:txBody>
      </p:sp>
      <p:sp>
        <p:nvSpPr>
          <p:cNvPr id="3" name="Subtitle 2"/>
          <p:cNvSpPr>
            <a:spLocks noGrp="1"/>
          </p:cNvSpPr>
          <p:nvPr>
            <p:ph type="subTitle" idx="1"/>
          </p:nvPr>
        </p:nvSpPr>
        <p:spPr>
          <a:xfrm>
            <a:off x="4114800" y="14408152"/>
            <a:ext cx="24688800" cy="6623048"/>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3/27/2024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53659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3/27/2024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943867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460500"/>
            <a:ext cx="7098030" cy="2324735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460500"/>
            <a:ext cx="20882610" cy="232473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3/27/2024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1079212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135061-2F74-46D4-9F8F-C77EF304855D}" type="datetimeFigureOut">
              <a:rPr lang="en-US" smtClean="0"/>
              <a:t>3/27/2024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3289079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6838958"/>
            <a:ext cx="28392120" cy="11410948"/>
          </a:xfrm>
        </p:spPr>
        <p:txBody>
          <a:bodyPr anchor="b"/>
          <a:lstStyle>
            <a:lvl1pPr>
              <a:defRPr sz="21600"/>
            </a:lvl1pPr>
          </a:lstStyle>
          <a:p>
            <a:r>
              <a:rPr lang="en-US"/>
              <a:t>Click to edit Master title style</a:t>
            </a:r>
            <a:endParaRPr lang="en-US" dirty="0"/>
          </a:p>
        </p:txBody>
      </p:sp>
      <p:sp>
        <p:nvSpPr>
          <p:cNvPr id="3" name="Text Placeholder 2"/>
          <p:cNvSpPr>
            <a:spLocks noGrp="1"/>
          </p:cNvSpPr>
          <p:nvPr>
            <p:ph type="body" idx="1"/>
          </p:nvPr>
        </p:nvSpPr>
        <p:spPr>
          <a:xfrm>
            <a:off x="2245997" y="18357858"/>
            <a:ext cx="28392120" cy="6000748"/>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135061-2F74-46D4-9F8F-C77EF304855D}" type="datetimeFigureOut">
              <a:rPr lang="en-US" smtClean="0"/>
              <a:t>3/27/2024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795647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7302500"/>
            <a:ext cx="1399032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7302500"/>
            <a:ext cx="13990320" cy="17405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135061-2F74-46D4-9F8F-C77EF304855D}" type="datetimeFigureOut">
              <a:rPr lang="en-US" smtClean="0"/>
              <a:t>3/27/2024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3584895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0506"/>
            <a:ext cx="28392120" cy="530225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6724652"/>
            <a:ext cx="13926024" cy="329564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2267431" y="10020300"/>
            <a:ext cx="13926024"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6724652"/>
            <a:ext cx="13994608" cy="329564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16664942" y="10020300"/>
            <a:ext cx="13994608" cy="14738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135061-2F74-46D4-9F8F-C77EF304855D}" type="datetimeFigureOut">
              <a:rPr lang="en-US" smtClean="0"/>
              <a:t>3/27/2024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1666620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135061-2F74-46D4-9F8F-C77EF304855D}" type="datetimeFigureOut">
              <a:rPr lang="en-US" smtClean="0"/>
              <a:t>3/27/2024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1140359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35061-2F74-46D4-9F8F-C77EF304855D}" type="datetimeFigureOut">
              <a:rPr lang="en-US" smtClean="0"/>
              <a:t>3/27/2024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148657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828800"/>
            <a:ext cx="10617041" cy="640080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3994608" y="3949706"/>
            <a:ext cx="16664940" cy="194945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8229600"/>
            <a:ext cx="10617041" cy="1524635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3F135061-2F74-46D4-9F8F-C77EF304855D}" type="datetimeFigureOut">
              <a:rPr lang="en-US" smtClean="0"/>
              <a:t>3/27/2024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1472390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828800"/>
            <a:ext cx="10617041" cy="640080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949706"/>
            <a:ext cx="16664940" cy="194945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2267428" y="8229600"/>
            <a:ext cx="10617041" cy="1524635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3F135061-2F74-46D4-9F8F-C77EF304855D}" type="datetimeFigureOut">
              <a:rPr lang="en-US" smtClean="0"/>
              <a:t>3/27/2024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C52CE-B062-47D6-A8CB-AF6B214D1AE5}" type="slidenum">
              <a:rPr lang="en-US" smtClean="0"/>
              <a:t>‹#›</a:t>
            </a:fld>
            <a:endParaRPr lang="en-US"/>
          </a:p>
        </p:txBody>
      </p:sp>
    </p:spTree>
    <p:extLst>
      <p:ext uri="{BB962C8B-B14F-4D97-AF65-F5344CB8AC3E}">
        <p14:creationId xmlns:p14="http://schemas.microsoft.com/office/powerpoint/2010/main" val="2981108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460506"/>
            <a:ext cx="28392120" cy="530225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7302500"/>
            <a:ext cx="28392120" cy="17405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5425406"/>
            <a:ext cx="7406640" cy="1460500"/>
          </a:xfrm>
          <a:prstGeom prst="rect">
            <a:avLst/>
          </a:prstGeom>
        </p:spPr>
        <p:txBody>
          <a:bodyPr vert="horz" lIns="91440" tIns="45720" rIns="91440" bIns="45720" rtlCol="0" anchor="ctr"/>
          <a:lstStyle>
            <a:lvl1pPr algn="l">
              <a:defRPr sz="4320">
                <a:solidFill>
                  <a:schemeClr val="tx1">
                    <a:tint val="75000"/>
                  </a:schemeClr>
                </a:solidFill>
              </a:defRPr>
            </a:lvl1pPr>
          </a:lstStyle>
          <a:p>
            <a:fld id="{3F135061-2F74-46D4-9F8F-C77EF304855D}" type="datetimeFigureOut">
              <a:rPr lang="en-US" smtClean="0"/>
              <a:t>3/27/2024</a:t>
            </a:fld>
            <a:endParaRPr lang="en-US"/>
          </a:p>
        </p:txBody>
      </p:sp>
      <p:sp>
        <p:nvSpPr>
          <p:cNvPr id="5" name="Footer Placeholder 4"/>
          <p:cNvSpPr>
            <a:spLocks noGrp="1"/>
          </p:cNvSpPr>
          <p:nvPr>
            <p:ph type="ftr" sz="quarter" idx="3"/>
          </p:nvPr>
        </p:nvSpPr>
        <p:spPr>
          <a:xfrm>
            <a:off x="10904220" y="25425406"/>
            <a:ext cx="11109960" cy="14605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5425406"/>
            <a:ext cx="7406640" cy="1460500"/>
          </a:xfrm>
          <a:prstGeom prst="rect">
            <a:avLst/>
          </a:prstGeom>
        </p:spPr>
        <p:txBody>
          <a:bodyPr vert="horz" lIns="91440" tIns="45720" rIns="91440" bIns="45720" rtlCol="0" anchor="ctr"/>
          <a:lstStyle>
            <a:lvl1pPr algn="r">
              <a:defRPr sz="4320">
                <a:solidFill>
                  <a:schemeClr val="tx1">
                    <a:tint val="75000"/>
                  </a:schemeClr>
                </a:solidFill>
              </a:defRPr>
            </a:lvl1pPr>
          </a:lstStyle>
          <a:p>
            <a:fld id="{63FC52CE-B062-47D6-A8CB-AF6B214D1AE5}" type="slidenum">
              <a:rPr lang="en-US" smtClean="0"/>
              <a:t>‹#›</a:t>
            </a:fld>
            <a:endParaRPr lang="en-US"/>
          </a:p>
        </p:txBody>
      </p:sp>
    </p:spTree>
    <p:extLst>
      <p:ext uri="{BB962C8B-B14F-4D97-AF65-F5344CB8AC3E}">
        <p14:creationId xmlns:p14="http://schemas.microsoft.com/office/powerpoint/2010/main" val="13234003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78733BE-059C-47B7-9415-5ADF2F3024F1}"/>
              </a:ext>
            </a:extLst>
          </p:cNvPr>
          <p:cNvSpPr/>
          <p:nvPr/>
        </p:nvSpPr>
        <p:spPr>
          <a:xfrm>
            <a:off x="24776404" y="1"/>
            <a:ext cx="8141996" cy="27431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257135"/>
            <a:r>
              <a:rPr lang="en-US" sz="1013" b="1" i="1">
                <a:solidFill>
                  <a:prstClr val="white"/>
                </a:solidFill>
                <a:latin typeface="Times New Roman" panose="02020603050405020304" pitchFamily="18" charset="0"/>
                <a:cs typeface="Times New Roman" panose="02020603050405020304" pitchFamily="18" charset="0"/>
              </a:rPr>
              <a:t>Non-Cognitive Predictors of Student Success:</a:t>
            </a:r>
            <a:r>
              <a:rPr lang="en-US" sz="1013" i="1">
                <a:solidFill>
                  <a:prstClr val="white"/>
                </a:solidFill>
                <a:latin typeface="Times New Roman" panose="02020603050405020304" pitchFamily="18" charset="0"/>
                <a:cs typeface="Times New Roman" panose="02020603050405020304" pitchFamily="18" charset="0"/>
              </a:rPr>
              <a:t/>
            </a:r>
            <a:br>
              <a:rPr lang="en-US" sz="1013" i="1">
                <a:solidFill>
                  <a:prstClr val="white"/>
                </a:solidFill>
                <a:latin typeface="Times New Roman" panose="02020603050405020304" pitchFamily="18" charset="0"/>
                <a:cs typeface="Times New Roman" panose="02020603050405020304" pitchFamily="18" charset="0"/>
              </a:rPr>
            </a:br>
            <a:r>
              <a:rPr lang="en-US" sz="1013" i="1">
                <a:solidFill>
                  <a:prstClr val="white"/>
                </a:solidFill>
                <a:latin typeface="Times New Roman" panose="02020603050405020304" pitchFamily="18" charset="0"/>
                <a:cs typeface="Times New Roman" panose="02020603050405020304" pitchFamily="18" charset="0"/>
              </a:rPr>
              <a:t>A Predictive Validity Comparison Between Domestic and International Students</a:t>
            </a:r>
            <a:endParaRPr lang="en-US" sz="1013" i="1" dirty="0">
              <a:solidFill>
                <a:prstClr val="white"/>
              </a:solidFill>
              <a:latin typeface="Times New Roman" panose="02020603050405020304" pitchFamily="18" charset="0"/>
              <a:cs typeface="Times New Roman" panose="02020603050405020304" pitchFamily="18" charset="0"/>
            </a:endParaRPr>
          </a:p>
        </p:txBody>
      </p:sp>
      <p:sp>
        <p:nvSpPr>
          <p:cNvPr id="12" name="silent presenter">
            <a:extLst>
              <a:ext uri="{FF2B5EF4-FFF2-40B4-BE49-F238E27FC236}">
                <a16:creationId xmlns:a16="http://schemas.microsoft.com/office/drawing/2014/main" id="{EC86DA8B-8163-4552-8FA4-435C18CFF2A9}"/>
              </a:ext>
            </a:extLst>
          </p:cNvPr>
          <p:cNvSpPr/>
          <p:nvPr/>
        </p:nvSpPr>
        <p:spPr>
          <a:xfrm>
            <a:off x="-275481" y="0"/>
            <a:ext cx="9080731" cy="27431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57135"/>
            <a:endParaRPr lang="en-US" sz="1013">
              <a:solidFill>
                <a:prstClr val="white"/>
              </a:solidFill>
              <a:latin typeface="Times New Roman" panose="02020603050405020304" pitchFamily="18" charset="0"/>
              <a:cs typeface="Times New Roman" panose="02020603050405020304" pitchFamily="18" charset="0"/>
            </a:endParaRPr>
          </a:p>
        </p:txBody>
      </p:sp>
      <p:sp>
        <p:nvSpPr>
          <p:cNvPr id="5" name="Title 4">
            <a:extLst>
              <a:ext uri="{FF2B5EF4-FFF2-40B4-BE49-F238E27FC236}">
                <a16:creationId xmlns:a16="http://schemas.microsoft.com/office/drawing/2014/main" id="{DDC4359A-7BBB-495A-96DE-65574C0C88E6}"/>
              </a:ext>
            </a:extLst>
          </p:cNvPr>
          <p:cNvSpPr>
            <a:spLocks noGrp="1"/>
          </p:cNvSpPr>
          <p:nvPr>
            <p:ph type="ctrTitle"/>
          </p:nvPr>
        </p:nvSpPr>
        <p:spPr>
          <a:xfrm>
            <a:off x="9006119" y="1011470"/>
            <a:ext cx="15284072" cy="5792639"/>
          </a:xfrm>
        </p:spPr>
        <p:txBody>
          <a:bodyPr anchor="t">
            <a:noAutofit/>
          </a:bodyPr>
          <a:lstStyle/>
          <a:p>
            <a:pPr algn="just">
              <a:lnSpc>
                <a:spcPct val="150000"/>
              </a:lnSpc>
            </a:pPr>
            <a:r>
              <a:rPr lang="en-US" sz="6600" dirty="0" smtClean="0">
                <a:solidFill>
                  <a:schemeClr val="bg1"/>
                </a:solidFill>
                <a:latin typeface="Times New Roman" panose="02020603050405020304" pitchFamily="18" charset="0"/>
                <a:ea typeface="Segoe UI Black" panose="020B0A02040204020203" pitchFamily="34" charset="0"/>
                <a:cs typeface="Times New Roman" panose="02020603050405020304" pitchFamily="18" charset="0"/>
              </a:rPr>
              <a:t>Across BMI categories, HbA1c and CGM metrics behaved similarly. Individuals in the obese category had significantly higher HbA1c, GMI, Time Above Range, and lower Time In Range when compared to both the normal and overweight groups.</a:t>
            </a:r>
            <a:endParaRPr lang="en-US" sz="6600" dirty="0">
              <a:solidFill>
                <a:schemeClr val="bg1"/>
              </a:solidFill>
              <a:latin typeface="Times New Roman" panose="02020603050405020304" pitchFamily="18" charset="0"/>
              <a:ea typeface="Roboto" panose="02000000000000000000" pitchFamily="2" charset="0"/>
              <a:cs typeface="Times New Roman" panose="02020603050405020304" pitchFamily="18" charset="0"/>
            </a:endParaRPr>
          </a:p>
        </p:txBody>
      </p:sp>
      <p:sp>
        <p:nvSpPr>
          <p:cNvPr id="3" name="TextBox 2">
            <a:extLst>
              <a:ext uri="{FF2B5EF4-FFF2-40B4-BE49-F238E27FC236}">
                <a16:creationId xmlns:a16="http://schemas.microsoft.com/office/drawing/2014/main" id="{8E35B311-3C19-412C-ADE6-EB2E4158F366}"/>
              </a:ext>
            </a:extLst>
          </p:cNvPr>
          <p:cNvSpPr txBox="1"/>
          <p:nvPr/>
        </p:nvSpPr>
        <p:spPr>
          <a:xfrm>
            <a:off x="35742" y="3302996"/>
            <a:ext cx="8519907" cy="24079541"/>
          </a:xfrm>
          <a:prstGeom prst="rect">
            <a:avLst/>
          </a:prstGeom>
          <a:noFill/>
        </p:spPr>
        <p:txBody>
          <a:bodyPr wrap="square" rtlCol="0">
            <a:spAutoFit/>
          </a:bodyPr>
          <a:lstStyle/>
          <a:p>
            <a:pPr algn="just" defTabSz="257135">
              <a:lnSpc>
                <a:spcPct val="120000"/>
              </a:lnSpc>
            </a:pPr>
            <a:r>
              <a:rPr lang="en-US" sz="3300" b="1" dirty="0">
                <a:solidFill>
                  <a:prstClr val="black"/>
                </a:solidFill>
                <a:latin typeface="Times New Roman" panose="02020603050405020304" pitchFamily="18" charset="0"/>
                <a:cs typeface="Times New Roman" panose="02020603050405020304" pitchFamily="18" charset="0"/>
              </a:rPr>
              <a:t>BACKGROUND</a:t>
            </a:r>
            <a:r>
              <a:rPr lang="en-US" sz="2800" b="1" dirty="0">
                <a:solidFill>
                  <a:prstClr val="black"/>
                </a:solidFill>
                <a:latin typeface="Times New Roman" panose="02020603050405020304" pitchFamily="18" charset="0"/>
                <a:cs typeface="Times New Roman" panose="02020603050405020304" pitchFamily="18" charset="0"/>
              </a:rPr>
              <a:t>: </a:t>
            </a:r>
          </a:p>
          <a:p>
            <a:pPr marL="457200" indent="-457200" algn="just">
              <a:lnSpc>
                <a:spcPct val="107000"/>
              </a:lnSpc>
              <a:buFont typeface="Arial" panose="020B0604020202020204" pitchFamily="34" charset="0"/>
              <a:buChar char="•"/>
            </a:pPr>
            <a:r>
              <a:rPr lang="en-US" sz="2700" kern="1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Hemoglobin A1c (HbA1c) is the gold standard for long-term glycemic control, based on prospective studies such as the Diabetes Control and Complications Trial.</a:t>
            </a:r>
            <a:endParaRPr lang="en-US" sz="2700" kern="1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gn="just">
              <a:lnSpc>
                <a:spcPct val="107000"/>
              </a:lnSpc>
              <a:buFont typeface="Arial" panose="020B0604020202020204" pitchFamily="34" charset="0"/>
              <a:buChar char="•"/>
            </a:pPr>
            <a:r>
              <a:rPr lang="en-US" sz="2700" kern="10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With the advent of continuous glucose monitor (CGM) technology, metrics derived directly from large numbers of sensor glucose (SG) values, such as the glucose management indicator (GMI), an </a:t>
            </a:r>
            <a:r>
              <a:rPr lang="en-US" sz="2700" kern="100" dirty="0" err="1"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estimae</a:t>
            </a:r>
            <a:r>
              <a:rPr lang="en-US" sz="2700" kern="10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of HbA1c based on average SG, have become commonplace in clinical practice.</a:t>
            </a:r>
            <a:endParaRPr lang="en-US" sz="2700" kern="1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gn="just">
              <a:lnSpc>
                <a:spcPct val="107000"/>
              </a:lnSpc>
              <a:buFont typeface="Arial" panose="020B0604020202020204" pitchFamily="34" charset="0"/>
              <a:buChar char="•"/>
            </a:pPr>
            <a:r>
              <a:rPr lang="en-US" sz="2700" kern="10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Studies have also linked the various CGM metrics (GMI, and percent time in different ranges of SG) to risks of long-term micro- and </a:t>
            </a:r>
            <a:r>
              <a:rPr lang="en-US" sz="2700" kern="100" dirty="0" err="1"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macrovascular</a:t>
            </a:r>
            <a:r>
              <a:rPr lang="en-US" sz="2700" kern="10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complications, but discrepancies between sensor metrics and HbA1c are known to exist, especially between GMI and HbA1c.</a:t>
            </a:r>
            <a:endParaRPr lang="en-US" sz="2700" kern="100"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gn="just">
              <a:lnSpc>
                <a:spcPct val="107000"/>
              </a:lnSpc>
              <a:buFont typeface="Arial" panose="020B0604020202020204" pitchFamily="34" charset="0"/>
              <a:buChar char="•"/>
            </a:pPr>
            <a:r>
              <a:rPr lang="en-US" sz="2700" kern="1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This analysis compared </a:t>
            </a:r>
            <a:r>
              <a:rPr lang="en-US" sz="2700" kern="100" dirty="0" smtClean="0">
                <a:solidFill>
                  <a:srgbClr val="202124"/>
                </a:solidFill>
                <a:effectLst/>
                <a:latin typeface="Times New Roman" panose="02020603050405020304" pitchFamily="18" charset="0"/>
                <a:ea typeface="Aptos" panose="020B0004020202020204" pitchFamily="34" charset="0"/>
                <a:cs typeface="Times New Roman" panose="02020603050405020304" pitchFamily="18" charset="0"/>
              </a:rPr>
              <a:t>HbA1c and CGM-derived glycemic control metrics </a:t>
            </a:r>
            <a:r>
              <a:rPr lang="en-US" sz="2700" kern="100" dirty="0" smtClean="0">
                <a:solidFill>
                  <a:srgbClr val="202124"/>
                </a:solidFill>
                <a:latin typeface="Times New Roman" panose="02020603050405020304" pitchFamily="18" charset="0"/>
                <a:ea typeface="Aptos" panose="020B0004020202020204" pitchFamily="34" charset="0"/>
                <a:cs typeface="Times New Roman" panose="02020603050405020304" pitchFamily="18" charset="0"/>
              </a:rPr>
              <a:t>across BMI categories in a large, diverse pediatric population, to determine if overweight or obesity are associated with discrepancies in markers of glycemic control.</a:t>
            </a:r>
            <a:endParaRPr lang="en-US" sz="2700" kern="100" dirty="0">
              <a:effectLst/>
              <a:latin typeface="Times New Roman" panose="02020603050405020304" pitchFamily="18" charset="0"/>
              <a:ea typeface="Aptos" panose="020B0004020202020204" pitchFamily="34" charset="0"/>
              <a:cs typeface="Times New Roman" panose="02020603050405020304" pitchFamily="18" charset="0"/>
            </a:endParaRPr>
          </a:p>
          <a:p>
            <a:pPr algn="just" defTabSz="257135">
              <a:lnSpc>
                <a:spcPct val="120000"/>
              </a:lnSpc>
            </a:pPr>
            <a:endParaRPr lang="en-US" sz="2025" b="1" dirty="0">
              <a:solidFill>
                <a:srgbClr val="8C1616"/>
              </a:solidFill>
              <a:latin typeface="Times New Roman" panose="02020603050405020304" pitchFamily="18" charset="0"/>
              <a:cs typeface="Times New Roman" panose="02020603050405020304" pitchFamily="18" charset="0"/>
            </a:endParaRPr>
          </a:p>
          <a:p>
            <a:pPr algn="just" defTabSz="257135">
              <a:lnSpc>
                <a:spcPct val="120000"/>
              </a:lnSpc>
            </a:pPr>
            <a:r>
              <a:rPr lang="en-US" sz="3300" b="1" dirty="0">
                <a:latin typeface="Times New Roman" panose="02020603050405020304" pitchFamily="18" charset="0"/>
                <a:cs typeface="Times New Roman" panose="02020603050405020304" pitchFamily="18" charset="0"/>
              </a:rPr>
              <a:t>METHODS</a:t>
            </a:r>
            <a:endParaRPr lang="en-US" sz="2025" b="1" dirty="0">
              <a:latin typeface="Times New Roman" panose="02020603050405020304" pitchFamily="18" charset="0"/>
              <a:cs typeface="Times New Roman" panose="02020603050405020304" pitchFamily="18" charset="0"/>
            </a:endParaRPr>
          </a:p>
          <a:p>
            <a:pPr marL="514350" indent="-514350" algn="just" defTabSz="257135">
              <a:lnSpc>
                <a:spcPct val="120000"/>
              </a:lnSpc>
              <a:buFont typeface="Arial" panose="020B0604020202020204" pitchFamily="34" charset="0"/>
              <a:buChar char="•"/>
            </a:pPr>
            <a:r>
              <a:rPr lang="en-US" sz="2700" dirty="0" smtClean="0">
                <a:latin typeface="Times New Roman" panose="02020603050405020304" pitchFamily="18" charset="0"/>
                <a:cs typeface="Times New Roman" panose="02020603050405020304" pitchFamily="18" charset="0"/>
              </a:rPr>
              <a:t>Inclusion: Youth </a:t>
            </a:r>
            <a:r>
              <a:rPr lang="en-US" sz="2700" dirty="0">
                <a:latin typeface="Times New Roman" panose="02020603050405020304" pitchFamily="18" charset="0"/>
                <a:cs typeface="Times New Roman" panose="02020603050405020304" pitchFamily="18" charset="0"/>
              </a:rPr>
              <a:t>with </a:t>
            </a:r>
            <a:r>
              <a:rPr lang="en-US" sz="2700" dirty="0" smtClean="0">
                <a:latin typeface="Times New Roman" panose="02020603050405020304" pitchFamily="18" charset="0"/>
                <a:cs typeface="Times New Roman" panose="02020603050405020304" pitchFamily="18" charset="0"/>
              </a:rPr>
              <a:t>type 1 diabetes (T1D) </a:t>
            </a:r>
            <a:r>
              <a:rPr lang="en-US" sz="2700" dirty="0">
                <a:latin typeface="Times New Roman" panose="02020603050405020304" pitchFamily="18" charset="0"/>
                <a:cs typeface="Times New Roman" panose="02020603050405020304" pitchFamily="18" charset="0"/>
              </a:rPr>
              <a:t>using Dexcom G6 CGM and seen in-person at the Texas Children’s Hospital Diabetes Center from 1/1/22 to </a:t>
            </a:r>
            <a:r>
              <a:rPr lang="en-US" sz="2700" dirty="0" smtClean="0">
                <a:latin typeface="Times New Roman" panose="02020603050405020304" pitchFamily="18" charset="0"/>
                <a:cs typeface="Times New Roman" panose="02020603050405020304" pitchFamily="18" charset="0"/>
              </a:rPr>
              <a:t>11/30/22, with at least 70</a:t>
            </a:r>
            <a:r>
              <a:rPr lang="en-US" sz="2700" dirty="0">
                <a:latin typeface="Times New Roman" panose="02020603050405020304" pitchFamily="18" charset="0"/>
                <a:cs typeface="Times New Roman" panose="02020603050405020304" pitchFamily="18" charset="0"/>
              </a:rPr>
              <a:t>% wear </a:t>
            </a:r>
            <a:r>
              <a:rPr lang="en-US" sz="2700" dirty="0" smtClean="0">
                <a:latin typeface="Times New Roman" panose="02020603050405020304" pitchFamily="18" charset="0"/>
                <a:cs typeface="Times New Roman" panose="02020603050405020304" pitchFamily="18" charset="0"/>
              </a:rPr>
              <a:t>time of CGM.</a:t>
            </a:r>
            <a:endParaRPr lang="en-US" sz="2700" dirty="0" smtClean="0">
              <a:latin typeface="Times New Roman" panose="02020603050405020304" pitchFamily="18" charset="0"/>
              <a:cs typeface="Times New Roman" panose="02020603050405020304" pitchFamily="18" charset="0"/>
            </a:endParaRPr>
          </a:p>
          <a:p>
            <a:pPr marL="514350" indent="-514350" algn="just" defTabSz="257135">
              <a:lnSpc>
                <a:spcPct val="120000"/>
              </a:lnSpc>
              <a:buFont typeface="Arial" panose="020B0604020202020204" pitchFamily="34" charset="0"/>
              <a:buChar char="•"/>
            </a:pPr>
            <a:r>
              <a:rPr lang="en-US" sz="2700" dirty="0" smtClean="0">
                <a:latin typeface="Times New Roman" panose="02020603050405020304" pitchFamily="18" charset="0"/>
                <a:cs typeface="Times New Roman" panose="02020603050405020304" pitchFamily="18" charset="0"/>
              </a:rPr>
              <a:t>Clinical </a:t>
            </a:r>
            <a:r>
              <a:rPr lang="en-US" sz="2700" dirty="0">
                <a:latin typeface="Times New Roman" panose="02020603050405020304" pitchFamily="18" charset="0"/>
                <a:cs typeface="Times New Roman" panose="02020603050405020304" pitchFamily="18" charset="0"/>
              </a:rPr>
              <a:t>and demographic </a:t>
            </a:r>
            <a:r>
              <a:rPr lang="en-US" sz="2700" dirty="0" smtClean="0">
                <a:latin typeface="Times New Roman" panose="02020603050405020304" pitchFamily="18" charset="0"/>
                <a:cs typeface="Times New Roman" panose="02020603050405020304" pitchFamily="18" charset="0"/>
              </a:rPr>
              <a:t>data collected14 and 90 day CGM metrics, </a:t>
            </a:r>
            <a:r>
              <a:rPr lang="en-US" sz="2700" dirty="0">
                <a:latin typeface="Times New Roman" panose="02020603050405020304" pitchFamily="18" charset="0"/>
                <a:cs typeface="Times New Roman" panose="02020603050405020304" pitchFamily="18" charset="0"/>
              </a:rPr>
              <a:t>HbA1c, duration of diabetes, BMI %</a:t>
            </a:r>
            <a:r>
              <a:rPr lang="en-US" sz="2700" dirty="0" err="1">
                <a:latin typeface="Times New Roman" panose="02020603050405020304" pitchFamily="18" charset="0"/>
                <a:cs typeface="Times New Roman" panose="02020603050405020304" pitchFamily="18" charset="0"/>
              </a:rPr>
              <a:t>ile</a:t>
            </a:r>
            <a:r>
              <a:rPr lang="en-US" sz="2700" dirty="0">
                <a:latin typeface="Times New Roman" panose="02020603050405020304" pitchFamily="18" charset="0"/>
                <a:cs typeface="Times New Roman" panose="02020603050405020304" pitchFamily="18" charset="0"/>
              </a:rPr>
              <a:t>, self-reported race/ethnicity (Non-Hispanic White (NHW), Hispanic (H), and Non-Hispanic Black (NHB)), age, sex, and insurance status. </a:t>
            </a:r>
          </a:p>
          <a:p>
            <a:pPr marL="514350" indent="-514350" algn="just" defTabSz="257135">
              <a:lnSpc>
                <a:spcPct val="120000"/>
              </a:lnSpc>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The difference in 14 vs. 90-day GMI (</a:t>
            </a:r>
            <a:r>
              <a:rPr lang="en-US" sz="27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∆GMI) </a:t>
            </a:r>
            <a:r>
              <a:rPr lang="en-US" sz="2700" dirty="0">
                <a:latin typeface="Times New Roman" panose="02020603050405020304" pitchFamily="18" charset="0"/>
                <a:cs typeface="Times New Roman" panose="02020603050405020304" pitchFamily="18" charset="0"/>
              </a:rPr>
              <a:t>was calculated as </a:t>
            </a:r>
            <a:r>
              <a:rPr lang="en-US" sz="27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|GMI</a:t>
            </a:r>
            <a:r>
              <a:rPr lang="en-US" sz="2700" baseline="-250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14 </a:t>
            </a:r>
            <a:r>
              <a:rPr lang="en-US" sz="27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–GMI</a:t>
            </a:r>
            <a:r>
              <a:rPr lang="en-US" sz="2700" baseline="-250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90</a:t>
            </a:r>
            <a:r>
              <a:rPr lang="en-US" sz="27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700" dirty="0">
                <a:latin typeface="Times New Roman" panose="02020603050405020304" pitchFamily="18" charset="0"/>
                <a:cs typeface="Times New Roman" panose="02020603050405020304" pitchFamily="18" charset="0"/>
              </a:rPr>
              <a:t>A difference of ≥0.5% was considered clinically significant. </a:t>
            </a:r>
          </a:p>
          <a:p>
            <a:pPr marL="514350" indent="-514350" algn="just" defTabSz="257135">
              <a:lnSpc>
                <a:spcPct val="120000"/>
              </a:lnSpc>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Continuous variables compared using Student’s </a:t>
            </a:r>
            <a:r>
              <a:rPr lang="en-US" sz="2700" dirty="0" smtClean="0">
                <a:latin typeface="Times New Roman" panose="02020603050405020304" pitchFamily="18" charset="0"/>
                <a:cs typeface="Times New Roman" panose="02020603050405020304" pitchFamily="18" charset="0"/>
              </a:rPr>
              <a:t>T-test and categorical variables with Chi-squared test, or non-parametric equivalents as applicable</a:t>
            </a:r>
            <a:endParaRPr lang="en-US" sz="2700" b="1" dirty="0">
              <a:solidFill>
                <a:prstClr val="black"/>
              </a:solidFill>
              <a:latin typeface="Times New Roman" panose="02020603050405020304" pitchFamily="18" charset="0"/>
              <a:cs typeface="Times New Roman" panose="02020603050405020304" pitchFamily="18" charset="0"/>
            </a:endParaRPr>
          </a:p>
          <a:p>
            <a:pPr algn="just" defTabSz="257135">
              <a:lnSpc>
                <a:spcPct val="120000"/>
              </a:lnSpc>
            </a:pPr>
            <a:endParaRPr lang="en-US" sz="2025" b="1" dirty="0">
              <a:solidFill>
                <a:prstClr val="black"/>
              </a:solidFill>
              <a:latin typeface="Times New Roman" panose="02020603050405020304" pitchFamily="18" charset="0"/>
              <a:cs typeface="Times New Roman" panose="02020603050405020304" pitchFamily="18" charset="0"/>
            </a:endParaRPr>
          </a:p>
          <a:p>
            <a:pPr algn="just" defTabSz="257135">
              <a:lnSpc>
                <a:spcPct val="120000"/>
              </a:lnSpc>
            </a:pPr>
            <a:r>
              <a:rPr lang="en-US" sz="3300" b="1" dirty="0">
                <a:solidFill>
                  <a:prstClr val="black"/>
                </a:solidFill>
                <a:latin typeface="Times New Roman" panose="02020603050405020304" pitchFamily="18" charset="0"/>
                <a:cs typeface="Times New Roman" panose="02020603050405020304" pitchFamily="18" charset="0"/>
              </a:rPr>
              <a:t>RESULTS</a:t>
            </a:r>
          </a:p>
          <a:p>
            <a:pPr marL="514350" indent="-514350" algn="just" defTabSz="257135">
              <a:lnSpc>
                <a:spcPct val="120000"/>
              </a:lnSpc>
              <a:buFont typeface="Arial" panose="020B0604020202020204" pitchFamily="34" charset="0"/>
              <a:buChar char="•"/>
            </a:pPr>
            <a:r>
              <a:rPr lang="en-US" sz="2700" dirty="0" smtClean="0">
                <a:latin typeface="Times New Roman" panose="02020603050405020304" pitchFamily="18" charset="0"/>
                <a:cs typeface="Times New Roman" panose="02020603050405020304" pitchFamily="18" charset="0"/>
              </a:rPr>
              <a:t>955 </a:t>
            </a:r>
            <a:r>
              <a:rPr lang="en-US" sz="2700" dirty="0">
                <a:latin typeface="Times New Roman" panose="02020603050405020304" pitchFamily="18" charset="0"/>
                <a:cs typeface="Times New Roman" panose="02020603050405020304" pitchFamily="18" charset="0"/>
              </a:rPr>
              <a:t>youth </a:t>
            </a:r>
            <a:r>
              <a:rPr lang="en-US" sz="2700" dirty="0">
                <a:latin typeface="Times New Roman" panose="02020603050405020304" pitchFamily="18" charset="0"/>
                <a:cs typeface="Times New Roman" panose="02020603050405020304" pitchFamily="18" charset="0"/>
              </a:rPr>
              <a:t>met </a:t>
            </a:r>
            <a:r>
              <a:rPr lang="en-US" sz="2700" dirty="0">
                <a:latin typeface="Times New Roman" panose="02020603050405020304" pitchFamily="18" charset="0"/>
                <a:cs typeface="Times New Roman" panose="02020603050405020304" pitchFamily="18" charset="0"/>
              </a:rPr>
              <a:t>eligibility </a:t>
            </a:r>
            <a:r>
              <a:rPr lang="en-US" sz="2700" dirty="0" smtClean="0">
                <a:latin typeface="Times New Roman" panose="02020603050405020304" pitchFamily="18" charset="0"/>
                <a:cs typeface="Times New Roman" panose="02020603050405020304" pitchFamily="18" charset="0"/>
              </a:rPr>
              <a:t>criteria.</a:t>
            </a:r>
          </a:p>
          <a:p>
            <a:pPr marL="514350" indent="-514350" algn="just" defTabSz="257135">
              <a:lnSpc>
                <a:spcPct val="120000"/>
              </a:lnSpc>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53.9% </a:t>
            </a:r>
            <a:r>
              <a:rPr lang="en-US" sz="2700" dirty="0" smtClean="0">
                <a:latin typeface="Times New Roman" panose="02020603050405020304" pitchFamily="18" charset="0"/>
                <a:cs typeface="Times New Roman" panose="02020603050405020304" pitchFamily="18" charset="0"/>
              </a:rPr>
              <a:t>female, mean </a:t>
            </a:r>
            <a:r>
              <a:rPr lang="en-US" sz="2700" dirty="0">
                <a:latin typeface="Times New Roman" panose="02020603050405020304" pitchFamily="18" charset="0"/>
                <a:cs typeface="Times New Roman" panose="02020603050405020304" pitchFamily="18" charset="0"/>
              </a:rPr>
              <a:t>age of 11.62 years (SD 3.80), 67.5% privately insured, with 60.3% NHW, 13% NHB, and 26.8% Hispanic. </a:t>
            </a:r>
            <a:endParaRPr lang="en-US" sz="2700" dirty="0" smtClean="0">
              <a:latin typeface="Times New Roman" panose="02020603050405020304" pitchFamily="18" charset="0"/>
              <a:cs typeface="Times New Roman" panose="02020603050405020304" pitchFamily="18" charset="0"/>
            </a:endParaRPr>
          </a:p>
          <a:p>
            <a:pPr marL="514350" indent="-514350" algn="just" defTabSz="257135">
              <a:lnSpc>
                <a:spcPct val="120000"/>
              </a:lnSpc>
              <a:buFont typeface="Arial" panose="020B0604020202020204" pitchFamily="34" charset="0"/>
              <a:buChar char="•"/>
            </a:pPr>
            <a:r>
              <a:rPr lang="en-US" sz="2700" dirty="0" smtClean="0">
                <a:latin typeface="Times New Roman" panose="02020603050405020304" pitchFamily="18" charset="0"/>
                <a:cs typeface="Times New Roman" panose="02020603050405020304" pitchFamily="18" charset="0"/>
              </a:rPr>
              <a:t>Mean </a:t>
            </a:r>
            <a:r>
              <a:rPr lang="en-US" sz="2700" dirty="0">
                <a:latin typeface="Times New Roman" panose="02020603050405020304" pitchFamily="18" charset="0"/>
                <a:cs typeface="Times New Roman" panose="02020603050405020304" pitchFamily="18" charset="0"/>
              </a:rPr>
              <a:t>HbA1c was 7.7% (SD 1.39), mean </a:t>
            </a:r>
            <a:r>
              <a:rPr lang="en-US" sz="2700" dirty="0" smtClean="0">
                <a:latin typeface="Times New Roman" panose="02020603050405020304" pitchFamily="18" charset="0"/>
                <a:cs typeface="Times New Roman" panose="02020603050405020304" pitchFamily="18" charset="0"/>
              </a:rPr>
              <a:t>14-day </a:t>
            </a:r>
            <a:r>
              <a:rPr lang="en-US" sz="2700" dirty="0">
                <a:latin typeface="Times New Roman" panose="02020603050405020304" pitchFamily="18" charset="0"/>
                <a:cs typeface="Times New Roman" panose="02020603050405020304" pitchFamily="18" charset="0"/>
              </a:rPr>
              <a:t>GMI of 7.98% </a:t>
            </a:r>
            <a:r>
              <a:rPr lang="en-US" sz="2700" dirty="0" smtClean="0">
                <a:latin typeface="Times New Roman" panose="02020603050405020304" pitchFamily="18" charset="0"/>
                <a:cs typeface="Times New Roman" panose="02020603050405020304" pitchFamily="18" charset="0"/>
              </a:rPr>
              <a:t>(SD 1.05</a:t>
            </a:r>
            <a:r>
              <a:rPr lang="en-US" sz="2700" dirty="0">
                <a:latin typeface="Times New Roman" panose="02020603050405020304" pitchFamily="18" charset="0"/>
                <a:cs typeface="Times New Roman" panose="02020603050405020304" pitchFamily="18" charset="0"/>
              </a:rPr>
              <a:t>), and mean disease duration of 4.42 years (SD 3.40). Intensive insulin therapy with multiple daily injections (MDI) was used by 31.6% of youth, non-automated pumps were used by 40.4% of youth, and automated insulin delivery systems were used by 28% of youth. </a:t>
            </a:r>
          </a:p>
        </p:txBody>
      </p:sp>
      <p:sp>
        <p:nvSpPr>
          <p:cNvPr id="7" name="TextBox 6">
            <a:extLst>
              <a:ext uri="{FF2B5EF4-FFF2-40B4-BE49-F238E27FC236}">
                <a16:creationId xmlns:a16="http://schemas.microsoft.com/office/drawing/2014/main" id="{FCAC4B58-8623-4DBE-951A-DDF821787031}"/>
              </a:ext>
            </a:extLst>
          </p:cNvPr>
          <p:cNvSpPr txBox="1"/>
          <p:nvPr/>
        </p:nvSpPr>
        <p:spPr>
          <a:xfrm>
            <a:off x="24979147" y="301034"/>
            <a:ext cx="7607127" cy="19152935"/>
          </a:xfrm>
          <a:prstGeom prst="rect">
            <a:avLst/>
          </a:prstGeom>
          <a:noFill/>
        </p:spPr>
        <p:txBody>
          <a:bodyPr wrap="square" rtlCol="0">
            <a:spAutoFit/>
          </a:bodyPr>
          <a:lstStyle/>
          <a:p>
            <a:pPr marL="571500" indent="-571500" defTabSz="257135">
              <a:lnSpc>
                <a:spcPct val="120000"/>
              </a:lnSpc>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There was no significant difference among the three BMI groups in </a:t>
            </a:r>
            <a:r>
              <a:rPr lang="en-US" sz="2700" dirty="0" smtClean="0">
                <a:latin typeface="Times New Roman" panose="02020603050405020304" pitchFamily="18" charset="0"/>
                <a:cs typeface="Times New Roman" panose="02020603050405020304" pitchFamily="18" charset="0"/>
              </a:rPr>
              <a:t>age</a:t>
            </a:r>
            <a:r>
              <a:rPr lang="en-US" sz="2700" dirty="0">
                <a:latin typeface="Times New Roman" panose="02020603050405020304" pitchFamily="18" charset="0"/>
                <a:cs typeface="Times New Roman" panose="02020603050405020304" pitchFamily="18" charset="0"/>
              </a:rPr>
              <a:t>, prevalence of sex or treatment modality. </a:t>
            </a:r>
            <a:r>
              <a:rPr lang="en-US" sz="2700" dirty="0">
                <a:latin typeface="Times New Roman" panose="02020603050405020304" pitchFamily="18" charset="0"/>
                <a:cs typeface="Times New Roman" panose="02020603050405020304" pitchFamily="18" charset="0"/>
              </a:rPr>
              <a:t>Prevalence of private insurance (p&lt;0.001) and distribution of race/ethnicity (p&lt;0.001) were significantly different among BMI categories. Median T1D duration was also significantly different between the normal and overweight group (p=0.049).  </a:t>
            </a:r>
          </a:p>
          <a:p>
            <a:pPr marL="571500" indent="-571500" defTabSz="257135">
              <a:lnSpc>
                <a:spcPct val="120000"/>
              </a:lnSpc>
              <a:buFont typeface="Arial" panose="020B0604020202020204" pitchFamily="34" charset="0"/>
              <a:buChar char="•"/>
            </a:pPr>
            <a:r>
              <a:rPr lang="en-US" sz="2700" dirty="0" smtClean="0">
                <a:latin typeface="Times New Roman" panose="02020603050405020304" pitchFamily="18" charset="0"/>
                <a:cs typeface="Times New Roman" panose="02020603050405020304" pitchFamily="18" charset="0"/>
              </a:rPr>
              <a:t>There </a:t>
            </a:r>
            <a:r>
              <a:rPr lang="en-US" sz="2700" dirty="0">
                <a:latin typeface="Times New Roman" panose="02020603050405020304" pitchFamily="18" charset="0"/>
                <a:cs typeface="Times New Roman" panose="02020603050405020304" pitchFamily="18" charset="0"/>
              </a:rPr>
              <a:t>was no difference in median HbA1c, 14-day GMI, 14-day TIR, 14-day TAR, or 14-day TBR between the normal BMI and overweight BMI groups. </a:t>
            </a:r>
            <a:r>
              <a:rPr lang="en-US" sz="2700" dirty="0">
                <a:latin typeface="Times New Roman" panose="02020603050405020304" pitchFamily="18" charset="0"/>
                <a:cs typeface="Times New Roman" panose="02020603050405020304" pitchFamily="18" charset="0"/>
              </a:rPr>
              <a:t>Patients in the obese category had significantly higher HbA1c (p&lt;0.001 vs both normal and overweight), 14-day GMI (p&lt;0.001 vs normal, p=0.009 vs overweight), 14-day TAR (p&lt;0.001 vs normal, p=0.007 vs overweight), and significantly lower 14-day TIR (p&lt;0.001 vs normal, p=0.013 vs overweight) when compared in pairwise analyses with both the normal and overweight BMI categories. Youth with BMI in the obese category also had significantly lower TBR when compared to normal BMI youth (p=0.022).</a:t>
            </a:r>
          </a:p>
          <a:p>
            <a:pPr defTabSz="257135">
              <a:lnSpc>
                <a:spcPct val="120000"/>
              </a:lnSpc>
            </a:pPr>
            <a:endParaRPr lang="en-US" sz="3300" b="1" dirty="0" smtClean="0">
              <a:solidFill>
                <a:prstClr val="black"/>
              </a:solidFill>
              <a:latin typeface="Times New Roman" panose="02020603050405020304" pitchFamily="18" charset="0"/>
              <a:cs typeface="Times New Roman" panose="02020603050405020304" pitchFamily="18" charset="0"/>
            </a:endParaRPr>
          </a:p>
          <a:p>
            <a:pPr defTabSz="257135">
              <a:lnSpc>
                <a:spcPct val="120000"/>
              </a:lnSpc>
            </a:pPr>
            <a:endParaRPr lang="en-US" sz="3300" b="1" dirty="0">
              <a:solidFill>
                <a:prstClr val="black"/>
              </a:solidFill>
              <a:latin typeface="Times New Roman" panose="02020603050405020304" pitchFamily="18" charset="0"/>
              <a:cs typeface="Times New Roman" panose="02020603050405020304" pitchFamily="18" charset="0"/>
            </a:endParaRPr>
          </a:p>
          <a:p>
            <a:pPr defTabSz="257135">
              <a:lnSpc>
                <a:spcPct val="120000"/>
              </a:lnSpc>
            </a:pPr>
            <a:r>
              <a:rPr lang="en-US" sz="3300" b="1" dirty="0" smtClean="0">
                <a:solidFill>
                  <a:prstClr val="black"/>
                </a:solidFill>
                <a:latin typeface="Times New Roman" panose="02020603050405020304" pitchFamily="18" charset="0"/>
                <a:cs typeface="Times New Roman" panose="02020603050405020304" pitchFamily="18" charset="0"/>
              </a:rPr>
              <a:t>CONCLUSION</a:t>
            </a:r>
            <a:endParaRPr lang="en-US" sz="3300" b="1" dirty="0">
              <a:solidFill>
                <a:prstClr val="black"/>
              </a:solidFill>
              <a:latin typeface="Times New Roman" panose="02020603050405020304" pitchFamily="18" charset="0"/>
              <a:cs typeface="Times New Roman" panose="02020603050405020304" pitchFamily="18" charset="0"/>
            </a:endParaRPr>
          </a:p>
          <a:p>
            <a:pPr indent="-457200" defTabSz="257135">
              <a:lnSpc>
                <a:spcPct val="120000"/>
              </a:lnSpc>
              <a:buFont typeface="Arial" panose="020B0604020202020204" pitchFamily="34" charset="0"/>
              <a:buChar char="•"/>
            </a:pPr>
            <a:r>
              <a:rPr lang="en-US" sz="2700" dirty="0" smtClean="0">
                <a:latin typeface="Times New Roman" panose="02020603050405020304" pitchFamily="18" charset="0"/>
                <a:cs typeface="Times New Roman" panose="02020603050405020304" pitchFamily="18" charset="0"/>
              </a:rPr>
              <a:t>Measures of glycemic control from CGM, as well as HbA1c, behave similarly across BMI categories.</a:t>
            </a:r>
          </a:p>
          <a:p>
            <a:pPr indent="-457200" defTabSz="257135">
              <a:lnSpc>
                <a:spcPct val="120000"/>
              </a:lnSpc>
              <a:buFont typeface="Arial" panose="020B0604020202020204" pitchFamily="34" charset="0"/>
              <a:buChar char="•"/>
            </a:pPr>
            <a:r>
              <a:rPr lang="en-US" sz="2700" dirty="0" smtClean="0">
                <a:latin typeface="Times New Roman" panose="02020603050405020304" pitchFamily="18" charset="0"/>
                <a:cs typeface="Times New Roman" panose="02020603050405020304" pitchFamily="18" charset="0"/>
              </a:rPr>
              <a:t>Obesity was associated with suboptimal glycemic control</a:t>
            </a:r>
            <a:endParaRPr lang="en-US" sz="2700" dirty="0">
              <a:latin typeface="Times New Roman" panose="02020603050405020304" pitchFamily="18" charset="0"/>
              <a:cs typeface="Times New Roman" panose="02020603050405020304" pitchFamily="18" charset="0"/>
            </a:endParaRPr>
          </a:p>
          <a:p>
            <a:pPr defTabSz="257135"/>
            <a:endParaRPr lang="en-US" sz="2800" dirty="0">
              <a:solidFill>
                <a:prstClr val="black"/>
              </a:solidFill>
              <a:latin typeface="Times New Roman" panose="02020603050405020304" pitchFamily="18" charset="0"/>
              <a:cs typeface="Times New Roman" panose="02020603050405020304" pitchFamily="18" charset="0"/>
            </a:endParaRPr>
          </a:p>
          <a:p>
            <a:r>
              <a:rPr lang="en-US" sz="3300" b="1" dirty="0">
                <a:latin typeface="Times New Roman" panose="02020603050405020304" pitchFamily="18" charset="0"/>
                <a:cs typeface="Times New Roman" panose="02020603050405020304" pitchFamily="18" charset="0"/>
              </a:rPr>
              <a:t>REFERENCES</a:t>
            </a:r>
          </a:p>
          <a:p>
            <a:pPr marL="514350" indent="-514350">
              <a:buAutoNum type="arabicPeriod"/>
            </a:pPr>
            <a:r>
              <a:rPr lang="en-US" sz="2000" dirty="0" err="1">
                <a:latin typeface="Times New Roman" panose="02020603050405020304" pitchFamily="18" charset="0"/>
                <a:cs typeface="Times New Roman" panose="02020603050405020304" pitchFamily="18" charset="0"/>
              </a:rPr>
              <a:t>Bergenstal</a:t>
            </a:r>
            <a:r>
              <a:rPr lang="en-US" sz="2000" dirty="0">
                <a:latin typeface="Times New Roman" panose="02020603050405020304" pitchFamily="18" charset="0"/>
                <a:cs typeface="Times New Roman" panose="02020603050405020304" pitchFamily="18" charset="0"/>
              </a:rPr>
              <a:t> RM, Beck RW, Close KL, et al. Glucose Management Indicator (GMI): A New Term for Estimating A1C From Continuous Glucose Monitoring. Diabetes Care. 2018;41(11):2275-2280. </a:t>
            </a:r>
          </a:p>
          <a:p>
            <a:pPr marL="514350" indent="-514350">
              <a:buAutoNum type="arabicPeriod"/>
            </a:pPr>
            <a:r>
              <a:rPr lang="en-US" sz="2000" dirty="0" err="1">
                <a:latin typeface="Times New Roman" panose="02020603050405020304" pitchFamily="18" charset="0"/>
                <a:cs typeface="Times New Roman" panose="02020603050405020304" pitchFamily="18" charset="0"/>
              </a:rPr>
              <a:t>Riddlesworth</a:t>
            </a:r>
            <a:r>
              <a:rPr lang="en-US" sz="2000" dirty="0">
                <a:latin typeface="Times New Roman" panose="02020603050405020304" pitchFamily="18" charset="0"/>
                <a:cs typeface="Times New Roman" panose="02020603050405020304" pitchFamily="18" charset="0"/>
              </a:rPr>
              <a:t> TD, Beck RW, Gal RL, et al. Optimal Sampling Duration for Continuous Glucose Monitoring to Determine Long-Term Glycemic Control. Diabetes Technol </a:t>
            </a:r>
            <a:r>
              <a:rPr lang="en-US" sz="2000" dirty="0" err="1">
                <a:latin typeface="Times New Roman" panose="02020603050405020304" pitchFamily="18" charset="0"/>
                <a:cs typeface="Times New Roman" panose="02020603050405020304" pitchFamily="18" charset="0"/>
              </a:rPr>
              <a:t>Ther</a:t>
            </a:r>
            <a:r>
              <a:rPr lang="en-US" sz="2000" dirty="0">
                <a:latin typeface="Times New Roman" panose="02020603050405020304" pitchFamily="18" charset="0"/>
                <a:cs typeface="Times New Roman" panose="02020603050405020304" pitchFamily="18" charset="0"/>
              </a:rPr>
              <a:t>. 2018;20(4):314- 316</a:t>
            </a:r>
            <a:r>
              <a:rPr lang="en-US" sz="2000" dirty="0"/>
              <a:t>.</a:t>
            </a:r>
            <a:endParaRPr lang="en-US" sz="2800" b="1" dirty="0">
              <a:latin typeface="Times New Roman" panose="02020603050405020304" pitchFamily="18" charset="0"/>
              <a:cs typeface="Times New Roman" panose="02020603050405020304" pitchFamily="18" charset="0"/>
            </a:endParaRPr>
          </a:p>
          <a:p>
            <a:pPr marL="642835" indent="-642835" defTabSz="257135">
              <a:buFont typeface="Arial" panose="020B0604020202020204" pitchFamily="34" charset="0"/>
              <a:buChar char="•"/>
            </a:pPr>
            <a:endParaRPr lang="en-US" sz="2400" dirty="0">
              <a:solidFill>
                <a:prstClr val="black"/>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CAC155C6-7E35-4156-B9B3-271571AF60CC}"/>
              </a:ext>
            </a:extLst>
          </p:cNvPr>
          <p:cNvSpPr txBox="1"/>
          <p:nvPr/>
        </p:nvSpPr>
        <p:spPr>
          <a:xfrm>
            <a:off x="-64692" y="236126"/>
            <a:ext cx="8519907" cy="4202369"/>
          </a:xfrm>
          <a:prstGeom prst="rect">
            <a:avLst/>
          </a:prstGeom>
          <a:noFill/>
        </p:spPr>
        <p:txBody>
          <a:bodyPr wrap="square" rtlCol="0">
            <a:spAutoFit/>
          </a:bodyPr>
          <a:lstStyle/>
          <a:p>
            <a:pPr algn="ctr"/>
            <a:r>
              <a:rPr lang="en-US" sz="4400" b="1" kern="100" dirty="0" smtClean="0">
                <a:latin typeface="Times New Roman" panose="02020603050405020304" pitchFamily="18" charset="0"/>
                <a:ea typeface="Aptos" panose="020B0004020202020204" pitchFamily="34" charset="0"/>
                <a:cs typeface="Times New Roman" panose="02020603050405020304" pitchFamily="18" charset="0"/>
              </a:rPr>
              <a:t>Comparison </a:t>
            </a:r>
            <a:r>
              <a:rPr lang="en-US" sz="4400" b="1" kern="100" dirty="0">
                <a:latin typeface="Times New Roman" panose="02020603050405020304" pitchFamily="18" charset="0"/>
                <a:ea typeface="Aptos" panose="020B0004020202020204" pitchFamily="34" charset="0"/>
                <a:cs typeface="Times New Roman" panose="02020603050405020304" pitchFamily="18" charset="0"/>
              </a:rPr>
              <a:t>of Hemoglobin A1c and CGM Metrics Across BMI Categories in a Diverse Pediatric Population</a:t>
            </a:r>
          </a:p>
          <a:p>
            <a:r>
              <a:rPr lang="en-US" sz="4400" b="1" kern="100" dirty="0">
                <a:latin typeface="Times New Roman" panose="02020603050405020304" pitchFamily="18" charset="0"/>
                <a:ea typeface="Aptos" panose="020B0004020202020204" pitchFamily="34" charset="0"/>
                <a:cs typeface="Times New Roman" panose="02020603050405020304" pitchFamily="18" charset="0"/>
              </a:rPr>
              <a:t> </a:t>
            </a:r>
          </a:p>
          <a:p>
            <a:pPr marL="0" marR="0" algn="ctr">
              <a:lnSpc>
                <a:spcPct val="107000"/>
              </a:lnSpc>
              <a:spcBef>
                <a:spcPts val="0"/>
              </a:spcBef>
              <a:spcAft>
                <a:spcPts val="0"/>
              </a:spcAft>
            </a:pPr>
            <a:endParaRPr lang="en-US" sz="4400" kern="1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C3F61B32-8F5A-4CA2-B549-F3CD26098007}"/>
              </a:ext>
            </a:extLst>
          </p:cNvPr>
          <p:cNvSpPr txBox="1">
            <a:spLocks/>
          </p:cNvSpPr>
          <p:nvPr/>
        </p:nvSpPr>
        <p:spPr>
          <a:xfrm>
            <a:off x="25128923" y="22079704"/>
            <a:ext cx="6231609" cy="2754600"/>
          </a:xfrm>
          <a:prstGeom prst="rect">
            <a:avLst/>
          </a:prstGeom>
          <a:noFill/>
        </p:spPr>
        <p:txBody>
          <a:bodyPr wrap="square" rtlCol="0">
            <a:spAutoFit/>
          </a:bodyPr>
          <a:lstStyle/>
          <a:p>
            <a:pPr defTabSz="257135"/>
            <a:r>
              <a:rPr lang="en-US" sz="3300" b="1" dirty="0">
                <a:latin typeface="Times New Roman" panose="02020603050405020304" pitchFamily="18" charset="0"/>
                <a:cs typeface="Times New Roman" panose="02020603050405020304" pitchFamily="18" charset="0"/>
              </a:rPr>
              <a:t>AUTHORS</a:t>
            </a:r>
            <a:r>
              <a:rPr lang="en-US" sz="2800" b="1" dirty="0"/>
              <a:t> </a:t>
            </a:r>
          </a:p>
          <a:p>
            <a:pPr lvl="1" defTabSz="257135"/>
            <a:r>
              <a:rPr lang="en-US" sz="2800" dirty="0" smtClean="0">
                <a:latin typeface="Times New Roman" panose="02020603050405020304" pitchFamily="18" charset="0"/>
                <a:cs typeface="Times New Roman" panose="02020603050405020304" pitchFamily="18" charset="0"/>
              </a:rPr>
              <a:t>Alejandro F. </a:t>
            </a:r>
            <a:r>
              <a:rPr lang="en-US" sz="2800" dirty="0">
                <a:latin typeface="Times New Roman" panose="02020603050405020304" pitchFamily="18" charset="0"/>
                <a:cs typeface="Times New Roman" panose="02020603050405020304" pitchFamily="18" charset="0"/>
              </a:rPr>
              <a:t>Siller, MD, </a:t>
            </a:r>
            <a:r>
              <a:rPr lang="en-US" sz="2800" dirty="0" smtClean="0">
                <a:latin typeface="Times New Roman" panose="02020603050405020304" pitchFamily="18" charset="0"/>
                <a:cs typeface="Times New Roman" panose="02020603050405020304" pitchFamily="18" charset="0"/>
              </a:rPr>
              <a:t>MSCI</a:t>
            </a:r>
            <a:endParaRPr lang="en-US" sz="2800" dirty="0">
              <a:latin typeface="Times New Roman" panose="02020603050405020304" pitchFamily="18" charset="0"/>
              <a:cs typeface="Times New Roman" panose="02020603050405020304" pitchFamily="18" charset="0"/>
            </a:endParaRPr>
          </a:p>
          <a:p>
            <a:pPr lvl="1" defTabSz="257135"/>
            <a:r>
              <a:rPr lang="en-US" sz="2800" dirty="0" smtClean="0">
                <a:latin typeface="Times New Roman" panose="02020603050405020304" pitchFamily="18" charset="0"/>
                <a:cs typeface="Times New Roman" panose="02020603050405020304" pitchFamily="18" charset="0"/>
              </a:rPr>
              <a:t>James Sickler, MS-4</a:t>
            </a:r>
            <a:endParaRPr lang="en-US" sz="2800" dirty="0">
              <a:latin typeface="Times New Roman" panose="02020603050405020304" pitchFamily="18" charset="0"/>
              <a:cs typeface="Times New Roman" panose="02020603050405020304" pitchFamily="18" charset="0"/>
            </a:endParaRPr>
          </a:p>
          <a:p>
            <a:pPr lvl="1" defTabSz="257135"/>
            <a:r>
              <a:rPr lang="en-US" sz="2800" dirty="0" smtClean="0">
                <a:latin typeface="Times New Roman" panose="02020603050405020304" pitchFamily="18" charset="0"/>
                <a:cs typeface="Times New Roman" panose="02020603050405020304" pitchFamily="18" charset="0"/>
              </a:rPr>
              <a:t>Carolina </a:t>
            </a:r>
            <a:r>
              <a:rPr lang="en-US" sz="2800" dirty="0">
                <a:latin typeface="Times New Roman" panose="02020603050405020304" pitchFamily="18" charset="0"/>
                <a:cs typeface="Times New Roman" panose="02020603050405020304" pitchFamily="18" charset="0"/>
              </a:rPr>
              <a:t>Villegas, MS, </a:t>
            </a:r>
            <a:r>
              <a:rPr lang="en-US" sz="2800" dirty="0" smtClean="0">
                <a:latin typeface="Times New Roman" panose="02020603050405020304" pitchFamily="18" charset="0"/>
                <a:cs typeface="Times New Roman" panose="02020603050405020304" pitchFamily="18" charset="0"/>
              </a:rPr>
              <a:t>CCRP</a:t>
            </a:r>
            <a:endParaRPr lang="en-US" sz="2800" dirty="0">
              <a:latin typeface="Times New Roman" panose="02020603050405020304" pitchFamily="18" charset="0"/>
              <a:cs typeface="Times New Roman" panose="02020603050405020304" pitchFamily="18" charset="0"/>
            </a:endParaRPr>
          </a:p>
          <a:p>
            <a:pPr lvl="1" defTabSz="257135"/>
            <a:r>
              <a:rPr lang="en-US" sz="2800" dirty="0" smtClean="0">
                <a:latin typeface="Times New Roman" panose="02020603050405020304" pitchFamily="18" charset="0"/>
                <a:cs typeface="Times New Roman" panose="02020603050405020304" pitchFamily="18" charset="0"/>
              </a:rPr>
              <a:t>Maria J. Redondo, MD, PhD</a:t>
            </a:r>
            <a:endParaRPr lang="en-US" sz="2800" dirty="0">
              <a:latin typeface="Times New Roman" panose="02020603050405020304" pitchFamily="18" charset="0"/>
              <a:cs typeface="Times New Roman" panose="02020603050405020304" pitchFamily="18" charset="0"/>
            </a:endParaRPr>
          </a:p>
          <a:p>
            <a:pPr lvl="1" defTabSz="257135"/>
            <a:r>
              <a:rPr lang="en-US" sz="2800" dirty="0">
                <a:latin typeface="Times New Roman" panose="02020603050405020304" pitchFamily="18" charset="0"/>
                <a:cs typeface="Times New Roman" panose="02020603050405020304" pitchFamily="18" charset="0"/>
              </a:rPr>
              <a:t>Daniel J. DeSalvo, MD</a:t>
            </a:r>
            <a:endParaRPr lang="en-US" sz="2800" b="1" dirty="0">
              <a:solidFill>
                <a:prstClr val="black"/>
              </a:solidFill>
              <a:latin typeface="Times New Roman" panose="02020603050405020304" pitchFamily="18" charset="0"/>
              <a:cs typeface="Times New Roman" panose="02020603050405020304" pitchFamily="18" charset="0"/>
            </a:endParaRPr>
          </a:p>
        </p:txBody>
      </p:sp>
      <p:sp>
        <p:nvSpPr>
          <p:cNvPr id="23" name="Graphic 18">
            <a:extLst>
              <a:ext uri="{FF2B5EF4-FFF2-40B4-BE49-F238E27FC236}">
                <a16:creationId xmlns:a16="http://schemas.microsoft.com/office/drawing/2014/main" id="{1B355378-8069-4F41-9F33-76FF52B1D680}"/>
              </a:ext>
            </a:extLst>
          </p:cNvPr>
          <p:cNvSpPr>
            <a:spLocks/>
          </p:cNvSpPr>
          <p:nvPr/>
        </p:nvSpPr>
        <p:spPr>
          <a:xfrm>
            <a:off x="25153412" y="22809002"/>
            <a:ext cx="202743" cy="188549"/>
          </a:xfrm>
          <a:custGeom>
            <a:avLst/>
            <a:gdLst>
              <a:gd name="connsiteX0" fmla="*/ 310594 w 327663"/>
              <a:gd name="connsiteY0" fmla="*/ 219906 h 335196"/>
              <a:gd name="connsiteX1" fmla="*/ 246568 w 327663"/>
              <a:gd name="connsiteY1" fmla="*/ 176217 h 335196"/>
              <a:gd name="connsiteX2" fmla="*/ 212295 w 327663"/>
              <a:gd name="connsiteY2" fmla="*/ 176217 h 335196"/>
              <a:gd name="connsiteX3" fmla="*/ 165217 w 327663"/>
              <a:gd name="connsiteY3" fmla="*/ 189022 h 335196"/>
              <a:gd name="connsiteX4" fmla="*/ 118138 w 327663"/>
              <a:gd name="connsiteY4" fmla="*/ 176217 h 335196"/>
              <a:gd name="connsiteX5" fmla="*/ 83866 w 327663"/>
              <a:gd name="connsiteY5" fmla="*/ 176217 h 335196"/>
              <a:gd name="connsiteX6" fmla="*/ 19839 w 327663"/>
              <a:gd name="connsiteY6" fmla="*/ 219906 h 335196"/>
              <a:gd name="connsiteX7" fmla="*/ 1385 w 327663"/>
              <a:gd name="connsiteY7" fmla="*/ 299750 h 335196"/>
              <a:gd name="connsiteX8" fmla="*/ 165970 w 327663"/>
              <a:gd name="connsiteY8" fmla="*/ 335529 h 335196"/>
              <a:gd name="connsiteX9" fmla="*/ 329802 w 327663"/>
              <a:gd name="connsiteY9" fmla="*/ 299750 h 335196"/>
              <a:gd name="connsiteX10" fmla="*/ 310594 w 327663"/>
              <a:gd name="connsiteY10" fmla="*/ 219906 h 335196"/>
              <a:gd name="connsiteX11" fmla="*/ 165593 w 327663"/>
              <a:gd name="connsiteY11" fmla="*/ 154749 h 335196"/>
              <a:gd name="connsiteX12" fmla="*/ 242425 w 327663"/>
              <a:gd name="connsiteY12" fmla="*/ 77918 h 335196"/>
              <a:gd name="connsiteX13" fmla="*/ 165593 w 327663"/>
              <a:gd name="connsiteY13" fmla="*/ 1086 h 335196"/>
              <a:gd name="connsiteX14" fmla="*/ 88762 w 327663"/>
              <a:gd name="connsiteY14" fmla="*/ 77918 h 335196"/>
              <a:gd name="connsiteX15" fmla="*/ 165593 w 327663"/>
              <a:gd name="connsiteY15" fmla="*/ 154749 h 335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27663" h="335196">
                <a:moveTo>
                  <a:pt x="310594" y="219906"/>
                </a:moveTo>
                <a:cubicBezTo>
                  <a:pt x="287243" y="179983"/>
                  <a:pt x="246568" y="176217"/>
                  <a:pt x="246568" y="176217"/>
                </a:cubicBezTo>
                <a:lnTo>
                  <a:pt x="212295" y="176217"/>
                </a:lnTo>
                <a:cubicBezTo>
                  <a:pt x="198360" y="184126"/>
                  <a:pt x="182541" y="189022"/>
                  <a:pt x="165217" y="189022"/>
                </a:cubicBezTo>
                <a:cubicBezTo>
                  <a:pt x="147892" y="189022"/>
                  <a:pt x="132074" y="184503"/>
                  <a:pt x="118138" y="176217"/>
                </a:cubicBezTo>
                <a:lnTo>
                  <a:pt x="83866" y="176217"/>
                </a:lnTo>
                <a:cubicBezTo>
                  <a:pt x="83866" y="176217"/>
                  <a:pt x="43190" y="179983"/>
                  <a:pt x="19839" y="219906"/>
                </a:cubicBezTo>
                <a:cubicBezTo>
                  <a:pt x="-2758" y="259828"/>
                  <a:pt x="1385" y="299750"/>
                  <a:pt x="1385" y="299750"/>
                </a:cubicBezTo>
                <a:cubicBezTo>
                  <a:pt x="1385" y="299750"/>
                  <a:pt x="37164" y="335529"/>
                  <a:pt x="165970" y="335529"/>
                </a:cubicBezTo>
                <a:cubicBezTo>
                  <a:pt x="294776" y="335529"/>
                  <a:pt x="329802" y="299750"/>
                  <a:pt x="329802" y="299750"/>
                </a:cubicBezTo>
                <a:cubicBezTo>
                  <a:pt x="329802" y="299750"/>
                  <a:pt x="333945" y="259828"/>
                  <a:pt x="310594" y="219906"/>
                </a:cubicBezTo>
                <a:close/>
                <a:moveTo>
                  <a:pt x="165593" y="154749"/>
                </a:moveTo>
                <a:cubicBezTo>
                  <a:pt x="208152" y="154749"/>
                  <a:pt x="242425" y="120477"/>
                  <a:pt x="242425" y="77918"/>
                </a:cubicBezTo>
                <a:cubicBezTo>
                  <a:pt x="242425" y="35359"/>
                  <a:pt x="208152" y="1086"/>
                  <a:pt x="165593" y="1086"/>
                </a:cubicBezTo>
                <a:cubicBezTo>
                  <a:pt x="123035" y="1086"/>
                  <a:pt x="88762" y="35736"/>
                  <a:pt x="88762" y="77918"/>
                </a:cubicBezTo>
                <a:cubicBezTo>
                  <a:pt x="88762" y="120477"/>
                  <a:pt x="123035" y="154749"/>
                  <a:pt x="165593" y="154749"/>
                </a:cubicBezTo>
                <a:close/>
              </a:path>
            </a:pathLst>
          </a:custGeom>
          <a:solidFill>
            <a:schemeClr val="tx1">
              <a:lumMod val="50000"/>
              <a:lumOff val="50000"/>
            </a:schemeClr>
          </a:solidFill>
          <a:ln w="3663" cap="flat">
            <a:noFill/>
            <a:prstDash val="solid"/>
            <a:miter/>
          </a:ln>
        </p:spPr>
        <p:txBody>
          <a:bodyPr rtlCol="0" anchor="ctr"/>
          <a:lstStyle/>
          <a:p>
            <a:pPr defTabSz="257135"/>
            <a:endParaRPr lang="en-US" sz="1013">
              <a:solidFill>
                <a:prstClr val="black"/>
              </a:solidFill>
              <a:latin typeface="Times New Roman" panose="02020603050405020304" pitchFamily="18" charset="0"/>
              <a:cs typeface="Times New Roman" panose="02020603050405020304" pitchFamily="18" charset="0"/>
            </a:endParaRPr>
          </a:p>
        </p:txBody>
      </p:sp>
      <p:pic>
        <p:nvPicPr>
          <p:cNvPr id="4" name="Picture 3" descr="bcm-logo.jpg">
            <a:extLst>
              <a:ext uri="{FF2B5EF4-FFF2-40B4-BE49-F238E27FC236}">
                <a16:creationId xmlns:a16="http://schemas.microsoft.com/office/drawing/2014/main" id="{0393EB86-5817-9CE2-DC7E-9420FB790DF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883605" y="24858057"/>
            <a:ext cx="2206625" cy="220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M:\Graphics\Logos\TCH\Texas Childrens\TCH Logo red-blk over-under 5 inch height.png">
            <a:extLst>
              <a:ext uri="{FF2B5EF4-FFF2-40B4-BE49-F238E27FC236}">
                <a16:creationId xmlns:a16="http://schemas.microsoft.com/office/drawing/2014/main" id="{714629EE-2D30-486B-0361-99BE429CFC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90847" y="24789249"/>
            <a:ext cx="3316492" cy="220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5"/>
          <a:stretch>
            <a:fillRect/>
          </a:stretch>
        </p:blipFill>
        <p:spPr>
          <a:xfrm>
            <a:off x="11655965" y="11111876"/>
            <a:ext cx="11055836" cy="6803591"/>
          </a:xfrm>
          <a:prstGeom prst="rect">
            <a:avLst/>
          </a:prstGeom>
        </p:spPr>
      </p:pic>
      <p:pic>
        <p:nvPicPr>
          <p:cNvPr id="10" name="Picture 9"/>
          <p:cNvPicPr>
            <a:picLocks noChangeAspect="1"/>
          </p:cNvPicPr>
          <p:nvPr/>
        </p:nvPicPr>
        <p:blipFill>
          <a:blip r:embed="rId6"/>
          <a:stretch>
            <a:fillRect/>
          </a:stretch>
        </p:blipFill>
        <p:spPr>
          <a:xfrm>
            <a:off x="11721636" y="18983224"/>
            <a:ext cx="10924494" cy="6480019"/>
          </a:xfrm>
          <a:prstGeom prst="rect">
            <a:avLst/>
          </a:prstGeom>
        </p:spPr>
      </p:pic>
    </p:spTree>
    <p:extLst>
      <p:ext uri="{BB962C8B-B14F-4D97-AF65-F5344CB8AC3E}">
        <p14:creationId xmlns:p14="http://schemas.microsoft.com/office/powerpoint/2010/main" val="3338587597"/>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2013 - 2022 Theme</Template>
  <TotalTime>1473</TotalTime>
  <Words>899</Words>
  <Application>Microsoft Office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Aptos</vt:lpstr>
      <vt:lpstr>Arial</vt:lpstr>
      <vt:lpstr>Calibri</vt:lpstr>
      <vt:lpstr>Calibri Light</vt:lpstr>
      <vt:lpstr>Roboto</vt:lpstr>
      <vt:lpstr>Segoe UI Black</vt:lpstr>
      <vt:lpstr>Times New Roman</vt:lpstr>
      <vt:lpstr>Office 2013 - 2022 Theme</vt:lpstr>
      <vt:lpstr>Across BMI categories, HbA1c and CGM metrics behaved similarly. Individuals in the obese category had significantly higher HbA1c, GMI, Time Above Range, and lower Time In Range when compared to both the normal and overweight groups.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finding goes here, translated into plain English. Emphasize the important words.</dc:title>
  <dc:creator>James Sickler</dc:creator>
  <cp:lastModifiedBy>Siller, Jr., Alejandro (Alex)</cp:lastModifiedBy>
  <cp:revision>52</cp:revision>
  <dcterms:created xsi:type="dcterms:W3CDTF">2024-03-24T19:42:17Z</dcterms:created>
  <dcterms:modified xsi:type="dcterms:W3CDTF">2024-03-27T21:33:58Z</dcterms:modified>
</cp:coreProperties>
</file>