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7700" cy="16203613"/>
  <p:notesSz cx="6715125" cy="9239250"/>
  <p:defaultTextStyle>
    <a:defPPr>
      <a:defRPr lang="en-US"/>
    </a:defPPr>
    <a:lvl1pPr algn="ctr" rtl="0" fontAlgn="base">
      <a:spcBef>
        <a:spcPct val="0"/>
      </a:spcBef>
      <a:spcAft>
        <a:spcPct val="0"/>
      </a:spcAft>
      <a:defRPr sz="4200" kern="1200">
        <a:solidFill>
          <a:schemeClr val="tx1"/>
        </a:solidFill>
        <a:latin typeface="Arial" charset="0"/>
        <a:ea typeface="+mn-ea"/>
        <a:cs typeface="+mn-cs"/>
      </a:defRPr>
    </a:lvl1pPr>
    <a:lvl2pPr marL="457200" algn="ctr" rtl="0" fontAlgn="base">
      <a:spcBef>
        <a:spcPct val="0"/>
      </a:spcBef>
      <a:spcAft>
        <a:spcPct val="0"/>
      </a:spcAft>
      <a:defRPr sz="4200" kern="1200">
        <a:solidFill>
          <a:schemeClr val="tx1"/>
        </a:solidFill>
        <a:latin typeface="Arial" charset="0"/>
        <a:ea typeface="+mn-ea"/>
        <a:cs typeface="+mn-cs"/>
      </a:defRPr>
    </a:lvl2pPr>
    <a:lvl3pPr marL="914400" algn="ctr" rtl="0" fontAlgn="base">
      <a:spcBef>
        <a:spcPct val="0"/>
      </a:spcBef>
      <a:spcAft>
        <a:spcPct val="0"/>
      </a:spcAft>
      <a:defRPr sz="4200" kern="1200">
        <a:solidFill>
          <a:schemeClr val="tx1"/>
        </a:solidFill>
        <a:latin typeface="Arial" charset="0"/>
        <a:ea typeface="+mn-ea"/>
        <a:cs typeface="+mn-cs"/>
      </a:defRPr>
    </a:lvl3pPr>
    <a:lvl4pPr marL="1371600" algn="ctr" rtl="0" fontAlgn="base">
      <a:spcBef>
        <a:spcPct val="0"/>
      </a:spcBef>
      <a:spcAft>
        <a:spcPct val="0"/>
      </a:spcAft>
      <a:defRPr sz="4200" kern="1200">
        <a:solidFill>
          <a:schemeClr val="tx1"/>
        </a:solidFill>
        <a:latin typeface="Arial" charset="0"/>
        <a:ea typeface="+mn-ea"/>
        <a:cs typeface="+mn-cs"/>
      </a:defRPr>
    </a:lvl4pPr>
    <a:lvl5pPr marL="1828800" algn="ctr" rtl="0" fontAlgn="base">
      <a:spcBef>
        <a:spcPct val="0"/>
      </a:spcBef>
      <a:spcAft>
        <a:spcPct val="0"/>
      </a:spcAft>
      <a:defRPr sz="4200" kern="1200">
        <a:solidFill>
          <a:schemeClr val="tx1"/>
        </a:solidFill>
        <a:latin typeface="Arial" charset="0"/>
        <a:ea typeface="+mn-ea"/>
        <a:cs typeface="+mn-cs"/>
      </a:defRPr>
    </a:lvl5pPr>
    <a:lvl6pPr marL="2286000" algn="l" defTabSz="914400" rtl="0" eaLnBrk="1" latinLnBrk="0" hangingPunct="1">
      <a:defRPr sz="4200" kern="1200">
        <a:solidFill>
          <a:schemeClr val="tx1"/>
        </a:solidFill>
        <a:latin typeface="Arial" charset="0"/>
        <a:ea typeface="+mn-ea"/>
        <a:cs typeface="+mn-cs"/>
      </a:defRPr>
    </a:lvl6pPr>
    <a:lvl7pPr marL="2743200" algn="l" defTabSz="914400" rtl="0" eaLnBrk="1" latinLnBrk="0" hangingPunct="1">
      <a:defRPr sz="4200" kern="1200">
        <a:solidFill>
          <a:schemeClr val="tx1"/>
        </a:solidFill>
        <a:latin typeface="Arial" charset="0"/>
        <a:ea typeface="+mn-ea"/>
        <a:cs typeface="+mn-cs"/>
      </a:defRPr>
    </a:lvl7pPr>
    <a:lvl8pPr marL="3200400" algn="l" defTabSz="914400" rtl="0" eaLnBrk="1" latinLnBrk="0" hangingPunct="1">
      <a:defRPr sz="4200" kern="1200">
        <a:solidFill>
          <a:schemeClr val="tx1"/>
        </a:solidFill>
        <a:latin typeface="Arial" charset="0"/>
        <a:ea typeface="+mn-ea"/>
        <a:cs typeface="+mn-cs"/>
      </a:defRPr>
    </a:lvl8pPr>
    <a:lvl9pPr marL="3657600" algn="l" defTabSz="914400" rtl="0" eaLnBrk="1" latinLnBrk="0" hangingPunct="1">
      <a:defRPr sz="4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0">
          <p15:clr>
            <a:srgbClr val="A4A3A4"/>
          </p15:clr>
        </p15:guide>
        <p15:guide id="2" orient="horz" pos="10096" userDrawn="1">
          <p15:clr>
            <a:srgbClr val="A4A3A4"/>
          </p15:clr>
        </p15:guide>
        <p15:guide id="3" orient="horz" pos="1057">
          <p15:clr>
            <a:srgbClr val="A4A3A4"/>
          </p15:clr>
        </p15:guide>
        <p15:guide id="4"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8ED9"/>
    <a:srgbClr val="C0C0C0"/>
    <a:srgbClr val="0046D2"/>
    <a:srgbClr val="FF0000"/>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4" autoAdjust="0"/>
    <p:restoredTop sz="96035"/>
  </p:normalViewPr>
  <p:slideViewPr>
    <p:cSldViewPr snapToGrid="0" showGuides="1">
      <p:cViewPr>
        <p:scale>
          <a:sx n="40" d="100"/>
          <a:sy n="40" d="100"/>
        </p:scale>
        <p:origin x="1456" y="536"/>
      </p:cViewPr>
      <p:guideLst>
        <p:guide orient="horz" pos="2380"/>
        <p:guide orient="horz" pos="10096"/>
        <p:guide orient="horz" pos="1057"/>
        <p:guide pos="102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06363" y="692150"/>
            <a:ext cx="6929438"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9530A5C-76A5-4FD7-91D0-84022B021607}" type="slidenum">
              <a:rPr lang="en-US" altLang="en-US"/>
              <a:pPr>
                <a:defRPr/>
              </a:pPr>
              <a:t>‹#›</a:t>
            </a:fld>
            <a:endParaRPr lang="en-US" altLang="en-US"/>
          </a:p>
        </p:txBody>
      </p:sp>
    </p:spTree>
    <p:extLst>
      <p:ext uri="{BB962C8B-B14F-4D97-AF65-F5344CB8AC3E}">
        <p14:creationId xmlns:p14="http://schemas.microsoft.com/office/powerpoint/2010/main" val="4046422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fld id="{C6D727E3-4E29-4944-9047-5793761C185B}"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r>
              <a:rPr lang="en-US" sz="1200" dirty="0">
                <a:solidFill>
                  <a:srgbClr val="333333"/>
                </a:solidFill>
                <a:effectLst/>
                <a:latin typeface="+mn-lt"/>
                <a:ea typeface="Times New Roman" panose="02020603050405020304" pitchFamily="18" charset="0"/>
                <a:cs typeface="Times New Roman" panose="02020603050405020304" pitchFamily="18" charset="0"/>
              </a:rPr>
              <a:t>4p16.3).cau</a:t>
            </a:r>
            <a:r>
              <a:rPr lang="en-US" sz="1200" dirty="0">
                <a:solidFill>
                  <a:srgbClr val="FF0000"/>
                </a:solidFill>
                <a:effectLst/>
                <a:latin typeface="+mn-lt"/>
                <a:ea typeface="Times New Roman" panose="02020603050405020304" pitchFamily="18" charset="0"/>
                <a:cs typeface="Times New Roman" panose="02020603050405020304" pitchFamily="18" charset="0"/>
              </a:rPr>
              <a:t>sed by variable deletion of the short arm of chromosome 4. </a:t>
            </a: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463" y="5033963"/>
            <a:ext cx="27536775" cy="34734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859338" y="9182100"/>
            <a:ext cx="22679025" cy="41402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9189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619250" y="3781425"/>
            <a:ext cx="29159200" cy="106934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442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88650" y="649288"/>
            <a:ext cx="7289800" cy="1382553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619250" y="649288"/>
            <a:ext cx="21717000" cy="138255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948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619250" y="3781425"/>
            <a:ext cx="29159200" cy="10693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085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050" y="10412413"/>
            <a:ext cx="27538363" cy="3217862"/>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559050" y="6867525"/>
            <a:ext cx="27538363" cy="354488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9257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19250" y="3781425"/>
            <a:ext cx="14503400" cy="10693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275050" y="3781425"/>
            <a:ext cx="14503400" cy="10693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417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19250" y="3627438"/>
            <a:ext cx="14314488" cy="15113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19250" y="5138738"/>
            <a:ext cx="14314488" cy="93360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457613" y="3627438"/>
            <a:ext cx="14320837" cy="15113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457613" y="5138738"/>
            <a:ext cx="14320837" cy="93360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498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19250" y="649288"/>
            <a:ext cx="29159200" cy="2700337"/>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4058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435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250" y="644525"/>
            <a:ext cx="10658475" cy="27463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666663" y="644525"/>
            <a:ext cx="18111787" cy="138303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19250" y="3390900"/>
            <a:ext cx="10658475" cy="110839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5977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0000" y="11342688"/>
            <a:ext cx="19438938" cy="1338262"/>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350000" y="1447800"/>
            <a:ext cx="19438938" cy="9721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50000" y="12680950"/>
            <a:ext cx="19438938" cy="19018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3099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26953445" y="15854962"/>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30185945" y="15778126"/>
            <a:ext cx="1975669" cy="292388"/>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0" y="16079959"/>
            <a:ext cx="461986" cy="123111"/>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46300" rtl="0" eaLnBrk="0" fontAlgn="base" hangingPunct="0">
        <a:spcBef>
          <a:spcPct val="0"/>
        </a:spcBef>
        <a:spcAft>
          <a:spcPct val="0"/>
        </a:spcAft>
        <a:defRPr sz="10300">
          <a:solidFill>
            <a:schemeClr val="tx2"/>
          </a:solidFill>
          <a:latin typeface="+mj-lt"/>
          <a:ea typeface="+mj-ea"/>
          <a:cs typeface="+mj-cs"/>
        </a:defRPr>
      </a:lvl1pPr>
      <a:lvl2pPr algn="ctr" defTabSz="2146300" rtl="0" eaLnBrk="0" fontAlgn="base" hangingPunct="0">
        <a:spcBef>
          <a:spcPct val="0"/>
        </a:spcBef>
        <a:spcAft>
          <a:spcPct val="0"/>
        </a:spcAft>
        <a:defRPr sz="10300">
          <a:solidFill>
            <a:schemeClr val="tx2"/>
          </a:solidFill>
          <a:latin typeface="Arial" charset="0"/>
        </a:defRPr>
      </a:lvl2pPr>
      <a:lvl3pPr algn="ctr" defTabSz="2146300" rtl="0" eaLnBrk="0" fontAlgn="base" hangingPunct="0">
        <a:spcBef>
          <a:spcPct val="0"/>
        </a:spcBef>
        <a:spcAft>
          <a:spcPct val="0"/>
        </a:spcAft>
        <a:defRPr sz="10300">
          <a:solidFill>
            <a:schemeClr val="tx2"/>
          </a:solidFill>
          <a:latin typeface="Arial" charset="0"/>
        </a:defRPr>
      </a:lvl3pPr>
      <a:lvl4pPr algn="ctr" defTabSz="2146300" rtl="0" eaLnBrk="0" fontAlgn="base" hangingPunct="0">
        <a:spcBef>
          <a:spcPct val="0"/>
        </a:spcBef>
        <a:spcAft>
          <a:spcPct val="0"/>
        </a:spcAft>
        <a:defRPr sz="10300">
          <a:solidFill>
            <a:schemeClr val="tx2"/>
          </a:solidFill>
          <a:latin typeface="Arial" charset="0"/>
        </a:defRPr>
      </a:lvl4pPr>
      <a:lvl5pPr algn="ctr" defTabSz="2146300" rtl="0" eaLnBrk="0" fontAlgn="base" hangingPunct="0">
        <a:spcBef>
          <a:spcPct val="0"/>
        </a:spcBef>
        <a:spcAft>
          <a:spcPct val="0"/>
        </a:spcAft>
        <a:defRPr sz="10300">
          <a:solidFill>
            <a:schemeClr val="tx2"/>
          </a:solidFill>
          <a:latin typeface="Arial" charset="0"/>
        </a:defRPr>
      </a:lvl5pPr>
      <a:lvl6pPr marL="457200" algn="ctr" defTabSz="2146300" rtl="0" fontAlgn="base">
        <a:spcBef>
          <a:spcPct val="0"/>
        </a:spcBef>
        <a:spcAft>
          <a:spcPct val="0"/>
        </a:spcAft>
        <a:defRPr sz="10300">
          <a:solidFill>
            <a:schemeClr val="tx2"/>
          </a:solidFill>
          <a:latin typeface="Arial" charset="0"/>
        </a:defRPr>
      </a:lvl6pPr>
      <a:lvl7pPr marL="914400" algn="ctr" defTabSz="2146300" rtl="0" fontAlgn="base">
        <a:spcBef>
          <a:spcPct val="0"/>
        </a:spcBef>
        <a:spcAft>
          <a:spcPct val="0"/>
        </a:spcAft>
        <a:defRPr sz="10300">
          <a:solidFill>
            <a:schemeClr val="tx2"/>
          </a:solidFill>
          <a:latin typeface="Arial" charset="0"/>
        </a:defRPr>
      </a:lvl7pPr>
      <a:lvl8pPr marL="1371600" algn="ctr" defTabSz="2146300" rtl="0" fontAlgn="base">
        <a:spcBef>
          <a:spcPct val="0"/>
        </a:spcBef>
        <a:spcAft>
          <a:spcPct val="0"/>
        </a:spcAft>
        <a:defRPr sz="10300">
          <a:solidFill>
            <a:schemeClr val="tx2"/>
          </a:solidFill>
          <a:latin typeface="Arial" charset="0"/>
        </a:defRPr>
      </a:lvl8pPr>
      <a:lvl9pPr marL="1828800" algn="ctr" defTabSz="2146300" rtl="0" fontAlgn="base">
        <a:spcBef>
          <a:spcPct val="0"/>
        </a:spcBef>
        <a:spcAft>
          <a:spcPct val="0"/>
        </a:spcAft>
        <a:defRPr sz="10300">
          <a:solidFill>
            <a:schemeClr val="tx2"/>
          </a:solidFill>
          <a:latin typeface="Arial" charset="0"/>
        </a:defRPr>
      </a:lvl9pPr>
    </p:titleStyle>
    <p:bodyStyle>
      <a:lvl1pPr marL="804863" indent="-804863" algn="l" defTabSz="2146300" rtl="0" eaLnBrk="0" fontAlgn="base" hangingPunct="0">
        <a:spcBef>
          <a:spcPct val="20000"/>
        </a:spcBef>
        <a:spcAft>
          <a:spcPct val="0"/>
        </a:spcAft>
        <a:buChar char="•"/>
        <a:defRPr sz="7500">
          <a:solidFill>
            <a:schemeClr val="tx1"/>
          </a:solidFill>
          <a:latin typeface="+mn-lt"/>
          <a:ea typeface="+mn-ea"/>
          <a:cs typeface="+mn-cs"/>
        </a:defRPr>
      </a:lvl1pPr>
      <a:lvl2pPr marL="1743075" indent="-671513" algn="l" defTabSz="2146300" rtl="0" eaLnBrk="0" fontAlgn="base" hangingPunct="0">
        <a:spcBef>
          <a:spcPct val="20000"/>
        </a:spcBef>
        <a:spcAft>
          <a:spcPct val="0"/>
        </a:spcAft>
        <a:buChar char="–"/>
        <a:defRPr sz="6500">
          <a:solidFill>
            <a:schemeClr val="tx1"/>
          </a:solidFill>
          <a:latin typeface="+mn-lt"/>
        </a:defRPr>
      </a:lvl2pPr>
      <a:lvl3pPr marL="2682875" indent="-536575" algn="l" defTabSz="2146300" rtl="0" eaLnBrk="0" fontAlgn="base" hangingPunct="0">
        <a:spcBef>
          <a:spcPct val="20000"/>
        </a:spcBef>
        <a:spcAft>
          <a:spcPct val="0"/>
        </a:spcAft>
        <a:buChar char="•"/>
        <a:defRPr sz="5600">
          <a:solidFill>
            <a:schemeClr val="tx1"/>
          </a:solidFill>
          <a:latin typeface="+mn-lt"/>
        </a:defRPr>
      </a:lvl3pPr>
      <a:lvl4pPr marL="3754438" indent="-534988" algn="l" defTabSz="2146300" rtl="0" eaLnBrk="0" fontAlgn="base" hangingPunct="0">
        <a:spcBef>
          <a:spcPct val="20000"/>
        </a:spcBef>
        <a:spcAft>
          <a:spcPct val="0"/>
        </a:spcAft>
        <a:buChar char="–"/>
        <a:defRPr sz="4700">
          <a:solidFill>
            <a:schemeClr val="tx1"/>
          </a:solidFill>
          <a:latin typeface="+mn-lt"/>
        </a:defRPr>
      </a:lvl4pPr>
      <a:lvl5pPr marL="4827588" indent="-536575" algn="l" defTabSz="2146300" rtl="0" eaLnBrk="0" fontAlgn="base" hangingPunct="0">
        <a:spcBef>
          <a:spcPct val="20000"/>
        </a:spcBef>
        <a:spcAft>
          <a:spcPct val="0"/>
        </a:spcAft>
        <a:buChar char="»"/>
        <a:defRPr sz="4700">
          <a:solidFill>
            <a:schemeClr val="tx1"/>
          </a:solidFill>
          <a:latin typeface="+mn-lt"/>
        </a:defRPr>
      </a:lvl5pPr>
      <a:lvl6pPr marL="5284788" indent="-536575" algn="l" defTabSz="2146300" rtl="0" fontAlgn="base">
        <a:spcBef>
          <a:spcPct val="20000"/>
        </a:spcBef>
        <a:spcAft>
          <a:spcPct val="0"/>
        </a:spcAft>
        <a:buChar char="»"/>
        <a:defRPr sz="4700">
          <a:solidFill>
            <a:schemeClr val="tx1"/>
          </a:solidFill>
          <a:latin typeface="+mn-lt"/>
        </a:defRPr>
      </a:lvl6pPr>
      <a:lvl7pPr marL="5741988" indent="-536575" algn="l" defTabSz="2146300" rtl="0" fontAlgn="base">
        <a:spcBef>
          <a:spcPct val="20000"/>
        </a:spcBef>
        <a:spcAft>
          <a:spcPct val="0"/>
        </a:spcAft>
        <a:buChar char="»"/>
        <a:defRPr sz="4700">
          <a:solidFill>
            <a:schemeClr val="tx1"/>
          </a:solidFill>
          <a:latin typeface="+mn-lt"/>
        </a:defRPr>
      </a:lvl7pPr>
      <a:lvl8pPr marL="6199188" indent="-536575" algn="l" defTabSz="2146300" rtl="0" fontAlgn="base">
        <a:spcBef>
          <a:spcPct val="20000"/>
        </a:spcBef>
        <a:spcAft>
          <a:spcPct val="0"/>
        </a:spcAft>
        <a:buChar char="»"/>
        <a:defRPr sz="4700">
          <a:solidFill>
            <a:schemeClr val="tx1"/>
          </a:solidFill>
          <a:latin typeface="+mn-lt"/>
        </a:defRPr>
      </a:lvl8pPr>
      <a:lvl9pPr marL="6656388" indent="-536575" algn="l" defTabSz="2146300" rtl="0" fontAlgn="base">
        <a:spcBef>
          <a:spcPct val="20000"/>
        </a:spcBef>
        <a:spcAft>
          <a:spcPct val="0"/>
        </a:spcAft>
        <a:buChar char="»"/>
        <a:defRPr sz="4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 name="AutoShape 30">
            <a:extLst>
              <a:ext uri="{FF2B5EF4-FFF2-40B4-BE49-F238E27FC236}">
                <a16:creationId xmlns:a16="http://schemas.microsoft.com/office/drawing/2014/main" id="{8349EB37-0E05-3129-081C-1EB5871E5E9C}"/>
              </a:ext>
            </a:extLst>
          </p:cNvPr>
          <p:cNvSpPr>
            <a:spLocks noChangeArrowheads="1"/>
          </p:cNvSpPr>
          <p:nvPr/>
        </p:nvSpPr>
        <p:spPr bwMode="auto">
          <a:xfrm>
            <a:off x="22330611" y="3485759"/>
            <a:ext cx="9560677" cy="12305103"/>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dirty="0"/>
          </a:p>
        </p:txBody>
      </p:sp>
      <p:sp>
        <p:nvSpPr>
          <p:cNvPr id="4" name="AutoShape 29">
            <a:extLst>
              <a:ext uri="{FF2B5EF4-FFF2-40B4-BE49-F238E27FC236}">
                <a16:creationId xmlns:a16="http://schemas.microsoft.com/office/drawing/2014/main" id="{1900619E-E925-78E4-802C-65C339E06418}"/>
              </a:ext>
            </a:extLst>
          </p:cNvPr>
          <p:cNvSpPr>
            <a:spLocks noChangeArrowheads="1"/>
          </p:cNvSpPr>
          <p:nvPr/>
        </p:nvSpPr>
        <p:spPr bwMode="auto">
          <a:xfrm>
            <a:off x="11083893" y="3485759"/>
            <a:ext cx="10423600" cy="12305103"/>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dirty="0"/>
          </a:p>
        </p:txBody>
      </p:sp>
      <p:sp>
        <p:nvSpPr>
          <p:cNvPr id="5" name="AutoShape 4">
            <a:extLst>
              <a:ext uri="{FF2B5EF4-FFF2-40B4-BE49-F238E27FC236}">
                <a16:creationId xmlns:a16="http://schemas.microsoft.com/office/drawing/2014/main" id="{E11CE4BF-6C1B-208E-4104-978D3ABDDDCD}"/>
              </a:ext>
            </a:extLst>
          </p:cNvPr>
          <p:cNvSpPr>
            <a:spLocks noChangeArrowheads="1"/>
          </p:cNvSpPr>
          <p:nvPr/>
        </p:nvSpPr>
        <p:spPr bwMode="auto">
          <a:xfrm>
            <a:off x="449263" y="3458773"/>
            <a:ext cx="9753516" cy="1230510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chemeClr val="tx1"/>
                </a:solidFill>
                <a:latin typeface="Arial" charset="0"/>
              </a:defRPr>
            </a:lvl1pPr>
            <a:lvl2pPr marL="742950" indent="-285750" eaLnBrk="0" hangingPunct="0">
              <a:defRPr sz="4200">
                <a:solidFill>
                  <a:schemeClr val="tx1"/>
                </a:solidFill>
                <a:latin typeface="Arial" charset="0"/>
              </a:defRPr>
            </a:lvl2pPr>
            <a:lvl3pPr marL="1143000" indent="-228600" eaLnBrk="0" hangingPunct="0">
              <a:defRPr sz="4200">
                <a:solidFill>
                  <a:schemeClr val="tx1"/>
                </a:solidFill>
                <a:latin typeface="Arial" charset="0"/>
              </a:defRPr>
            </a:lvl3pPr>
            <a:lvl4pPr marL="1600200" indent="-228600" eaLnBrk="0" hangingPunct="0">
              <a:defRPr sz="4200">
                <a:solidFill>
                  <a:schemeClr val="tx1"/>
                </a:solidFill>
                <a:latin typeface="Arial" charset="0"/>
              </a:defRPr>
            </a:lvl4pPr>
            <a:lvl5pPr marL="2057400" indent="-228600" eaLnBrk="0" hangingPunct="0">
              <a:defRPr sz="4200">
                <a:solidFill>
                  <a:schemeClr val="tx1"/>
                </a:solidFill>
                <a:latin typeface="Arial" charset="0"/>
              </a:defRPr>
            </a:lvl5pPr>
            <a:lvl6pPr marL="2514600" indent="-228600" algn="ctr" eaLnBrk="0" fontAlgn="base" hangingPunct="0">
              <a:spcBef>
                <a:spcPct val="0"/>
              </a:spcBef>
              <a:spcAft>
                <a:spcPct val="0"/>
              </a:spcAft>
              <a:defRPr sz="4200">
                <a:solidFill>
                  <a:schemeClr val="tx1"/>
                </a:solidFill>
                <a:latin typeface="Arial" charset="0"/>
              </a:defRPr>
            </a:lvl6pPr>
            <a:lvl7pPr marL="2971800" indent="-228600" algn="ctr" eaLnBrk="0" fontAlgn="base" hangingPunct="0">
              <a:spcBef>
                <a:spcPct val="0"/>
              </a:spcBef>
              <a:spcAft>
                <a:spcPct val="0"/>
              </a:spcAft>
              <a:defRPr sz="4200">
                <a:solidFill>
                  <a:schemeClr val="tx1"/>
                </a:solidFill>
                <a:latin typeface="Arial" charset="0"/>
              </a:defRPr>
            </a:lvl7pPr>
            <a:lvl8pPr marL="3429000" indent="-228600" algn="ctr" eaLnBrk="0" fontAlgn="base" hangingPunct="0">
              <a:spcBef>
                <a:spcPct val="0"/>
              </a:spcBef>
              <a:spcAft>
                <a:spcPct val="0"/>
              </a:spcAft>
              <a:defRPr sz="4200">
                <a:solidFill>
                  <a:schemeClr val="tx1"/>
                </a:solidFill>
                <a:latin typeface="Arial" charset="0"/>
              </a:defRPr>
            </a:lvl8pPr>
            <a:lvl9pPr marL="3886200" indent="-228600" algn="ctr" eaLnBrk="0" fontAlgn="base" hangingPunct="0">
              <a:spcBef>
                <a:spcPct val="0"/>
              </a:spcBef>
              <a:spcAft>
                <a:spcPct val="0"/>
              </a:spcAft>
              <a:defRPr sz="4200">
                <a:solidFill>
                  <a:schemeClr val="tx1"/>
                </a:solidFill>
                <a:latin typeface="Arial" charset="0"/>
              </a:defRPr>
            </a:lvl9pPr>
          </a:lstStyle>
          <a:p>
            <a:pPr eaLnBrk="1" hangingPunct="1"/>
            <a:endParaRPr lang="en-US" altLang="en-US"/>
          </a:p>
        </p:txBody>
      </p:sp>
      <p:sp>
        <p:nvSpPr>
          <p:cNvPr id="6" name="Text Box 9">
            <a:extLst>
              <a:ext uri="{FF2B5EF4-FFF2-40B4-BE49-F238E27FC236}">
                <a16:creationId xmlns:a16="http://schemas.microsoft.com/office/drawing/2014/main" id="{0CD2B14A-6559-74A0-3A6B-77797CA70626}"/>
              </a:ext>
            </a:extLst>
          </p:cNvPr>
          <p:cNvSpPr txBox="1">
            <a:spLocks noChangeArrowheads="1"/>
          </p:cNvSpPr>
          <p:nvPr/>
        </p:nvSpPr>
        <p:spPr bwMode="auto">
          <a:xfrm>
            <a:off x="871537" y="4723279"/>
            <a:ext cx="8952013" cy="3238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algn="just">
              <a:lnSpc>
                <a:spcPct val="107000"/>
              </a:lnSpc>
              <a:spcBef>
                <a:spcPts val="0"/>
              </a:spcBef>
              <a:spcAft>
                <a:spcPts val="750"/>
              </a:spcAft>
            </a:pPr>
            <a:r>
              <a:rPr lang="en-US" sz="2800" dirty="0">
                <a:solidFill>
                  <a:srgbClr val="333333"/>
                </a:solidFill>
                <a:effectLst/>
                <a:latin typeface="+mn-lt"/>
                <a:ea typeface="Times New Roman" panose="02020603050405020304" pitchFamily="18" charset="0"/>
                <a:cs typeface="Times New Roman" panose="02020603050405020304" pitchFamily="18" charset="0"/>
              </a:rPr>
              <a:t>Wolf-Hirschhorn syndrome (WHS) is a rare congenital disorder characterized by distinctive facial appearance, growth delay, psychomotor retardation, and seizures. Diabetes mellitus is not known to be associated with WHS. We describe the initial presentation of diabetes mellitus in our patient with WHS, and the eventual diagnosis. </a:t>
            </a:r>
            <a:endParaRPr lang="en-US" sz="2800" dirty="0">
              <a:effectLst/>
              <a:latin typeface="+mn-lt"/>
              <a:ea typeface="Calibri" panose="020F0502020204030204" pitchFamily="34" charset="0"/>
              <a:cs typeface="Times New Roman" panose="02020603050405020304" pitchFamily="18" charset="0"/>
            </a:endParaRPr>
          </a:p>
        </p:txBody>
      </p:sp>
      <p:sp>
        <p:nvSpPr>
          <p:cNvPr id="8" name="AutoShape 13">
            <a:extLst>
              <a:ext uri="{FF2B5EF4-FFF2-40B4-BE49-F238E27FC236}">
                <a16:creationId xmlns:a16="http://schemas.microsoft.com/office/drawing/2014/main" id="{4D2DAD21-9293-282A-1840-667DC2E174AD}"/>
              </a:ext>
            </a:extLst>
          </p:cNvPr>
          <p:cNvSpPr>
            <a:spLocks noChangeArrowheads="1"/>
          </p:cNvSpPr>
          <p:nvPr/>
        </p:nvSpPr>
        <p:spPr bwMode="auto">
          <a:xfrm>
            <a:off x="506413" y="512306"/>
            <a:ext cx="31384875" cy="25876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705" tIns="22353" rIns="44705" bIns="22353" anchor="ct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endParaRPr lang="en-US" altLang="en-US">
              <a:solidFill>
                <a:schemeClr val="bg1"/>
              </a:solidFill>
            </a:endParaRPr>
          </a:p>
        </p:txBody>
      </p:sp>
      <p:sp>
        <p:nvSpPr>
          <p:cNvPr id="9" name="Text Box 14">
            <a:extLst>
              <a:ext uri="{FF2B5EF4-FFF2-40B4-BE49-F238E27FC236}">
                <a16:creationId xmlns:a16="http://schemas.microsoft.com/office/drawing/2014/main" id="{364C4A75-8255-4D7A-9523-F93F3A1BECC0}"/>
              </a:ext>
            </a:extLst>
          </p:cNvPr>
          <p:cNvSpPr txBox="1">
            <a:spLocks noChangeArrowheads="1"/>
          </p:cNvSpPr>
          <p:nvPr/>
        </p:nvSpPr>
        <p:spPr bwMode="auto">
          <a:xfrm>
            <a:off x="1096962" y="898135"/>
            <a:ext cx="30203775" cy="183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marR="0" algn="ctr" rtl="0"/>
            <a:r>
              <a:rPr lang="en-US" sz="4800" b="1" i="0" u="none" strike="noStrike" dirty="0">
                <a:solidFill>
                  <a:srgbClr val="212121"/>
                </a:solidFill>
                <a:effectLst/>
                <a:latin typeface="Aptos" panose="020B0004020202020204" pitchFamily="34" charset="0"/>
              </a:rPr>
              <a:t>The Tale Of Two “Wolfs”: A case report of diabetes in a patient with chromosome 4 deletion</a:t>
            </a:r>
          </a:p>
          <a:p>
            <a:pPr marR="0" algn="ctr" rtl="0"/>
            <a:r>
              <a:rPr lang="en-US" sz="3600" b="0" i="0" u="none" strike="noStrike" baseline="0" dirty="0">
                <a:latin typeface="+mn-lt"/>
              </a:rPr>
              <a:t>Neha Garg, MD</a:t>
            </a:r>
            <a:r>
              <a:rPr lang="en-US" sz="3600" b="0" i="0" u="none" strike="noStrike" baseline="30000" dirty="0">
                <a:latin typeface="+mn-lt"/>
              </a:rPr>
              <a:t>1 </a:t>
            </a:r>
            <a:r>
              <a:rPr lang="en-US" sz="3600" b="0" i="0" u="none" strike="noStrike" baseline="0" dirty="0">
                <a:latin typeface="+mn-lt"/>
              </a:rPr>
              <a:t>, </a:t>
            </a:r>
            <a:r>
              <a:rPr lang="en-US" sz="3600" b="0" i="0" u="none" strike="noStrike" baseline="0" dirty="0" err="1">
                <a:latin typeface="+mn-lt"/>
              </a:rPr>
              <a:t>Maha</a:t>
            </a:r>
            <a:r>
              <a:rPr lang="en-US" sz="3600" b="0" i="0" u="none" strike="noStrike" baseline="0" dirty="0">
                <a:latin typeface="+mn-lt"/>
              </a:rPr>
              <a:t> Yousif</a:t>
            </a:r>
            <a:r>
              <a:rPr lang="en-US" sz="3600" dirty="0">
                <a:latin typeface="+mn-lt"/>
              </a:rPr>
              <a:t>, </a:t>
            </a:r>
            <a:r>
              <a:rPr lang="en-US" sz="3600" b="0" i="0" u="none" strike="noStrike" baseline="0" dirty="0">
                <a:latin typeface="+mn-lt"/>
              </a:rPr>
              <a:t>MD</a:t>
            </a:r>
            <a:r>
              <a:rPr lang="en-US" sz="3600" b="0" i="0" u="none" strike="noStrike" baseline="30000" dirty="0">
                <a:latin typeface="+mn-lt"/>
              </a:rPr>
              <a:t>1</a:t>
            </a:r>
          </a:p>
          <a:p>
            <a:pPr marR="0" algn="ctr" rtl="0"/>
            <a:r>
              <a:rPr lang="en-US" sz="3200" b="0" i="0" u="none" strike="noStrike" baseline="30000" dirty="0">
                <a:latin typeface="Arial" panose="020B0604020202020204" pitchFamily="34" charset="0"/>
              </a:rPr>
              <a:t>           </a:t>
            </a:r>
            <a:r>
              <a:rPr lang="en-US" sz="3200" b="0" i="1" u="none" strike="noStrike" baseline="0" dirty="0">
                <a:latin typeface="Arial" panose="020B0604020202020204" pitchFamily="34" charset="0"/>
              </a:rPr>
              <a:t>Division of Pediatric Endocrinology, Department of Pediatrics, UT Southwestern Medical Center, Dallas, TX</a:t>
            </a:r>
          </a:p>
        </p:txBody>
      </p:sp>
      <p:sp>
        <p:nvSpPr>
          <p:cNvPr id="10" name="Text Box 27">
            <a:extLst>
              <a:ext uri="{FF2B5EF4-FFF2-40B4-BE49-F238E27FC236}">
                <a16:creationId xmlns:a16="http://schemas.microsoft.com/office/drawing/2014/main" id="{612B9475-7387-E714-FCC4-BC2FD279F812}"/>
              </a:ext>
            </a:extLst>
          </p:cNvPr>
          <p:cNvSpPr txBox="1">
            <a:spLocks noChangeArrowheads="1"/>
          </p:cNvSpPr>
          <p:nvPr/>
        </p:nvSpPr>
        <p:spPr bwMode="auto">
          <a:xfrm>
            <a:off x="24045485" y="13169415"/>
            <a:ext cx="6130925" cy="691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dirty="0"/>
              <a:t>References</a:t>
            </a:r>
          </a:p>
        </p:txBody>
      </p:sp>
      <p:sp>
        <p:nvSpPr>
          <p:cNvPr id="12" name="Text Box 42">
            <a:extLst>
              <a:ext uri="{FF2B5EF4-FFF2-40B4-BE49-F238E27FC236}">
                <a16:creationId xmlns:a16="http://schemas.microsoft.com/office/drawing/2014/main" id="{3D9E2BD1-089C-758A-B4C7-C2BCCBDBD0F1}"/>
              </a:ext>
            </a:extLst>
          </p:cNvPr>
          <p:cNvSpPr txBox="1">
            <a:spLocks noChangeArrowheads="1"/>
          </p:cNvSpPr>
          <p:nvPr/>
        </p:nvSpPr>
        <p:spPr bwMode="auto">
          <a:xfrm>
            <a:off x="1694652" y="3792662"/>
            <a:ext cx="7254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dirty="0"/>
              <a:t>Introduction</a:t>
            </a:r>
          </a:p>
        </p:txBody>
      </p:sp>
      <p:sp>
        <p:nvSpPr>
          <p:cNvPr id="13" name="Text Box 43">
            <a:extLst>
              <a:ext uri="{FF2B5EF4-FFF2-40B4-BE49-F238E27FC236}">
                <a16:creationId xmlns:a16="http://schemas.microsoft.com/office/drawing/2014/main" id="{C1E3DABC-7B86-16C2-ACA5-824DB6330118}"/>
              </a:ext>
            </a:extLst>
          </p:cNvPr>
          <p:cNvSpPr txBox="1">
            <a:spLocks noChangeArrowheads="1"/>
          </p:cNvSpPr>
          <p:nvPr/>
        </p:nvSpPr>
        <p:spPr bwMode="auto">
          <a:xfrm>
            <a:off x="23482717" y="3761670"/>
            <a:ext cx="7256462" cy="691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dirty="0"/>
              <a:t>Discussion</a:t>
            </a:r>
          </a:p>
        </p:txBody>
      </p:sp>
      <p:sp>
        <p:nvSpPr>
          <p:cNvPr id="14" name="Text Box 42">
            <a:extLst>
              <a:ext uri="{FF2B5EF4-FFF2-40B4-BE49-F238E27FC236}">
                <a16:creationId xmlns:a16="http://schemas.microsoft.com/office/drawing/2014/main" id="{AE78E3D7-EC25-16B2-A16A-EF56AEF463FD}"/>
              </a:ext>
            </a:extLst>
          </p:cNvPr>
          <p:cNvSpPr txBox="1">
            <a:spLocks noChangeArrowheads="1"/>
          </p:cNvSpPr>
          <p:nvPr/>
        </p:nvSpPr>
        <p:spPr bwMode="auto">
          <a:xfrm>
            <a:off x="1720105" y="8163412"/>
            <a:ext cx="7254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dirty="0"/>
              <a:t>Case Presentation</a:t>
            </a:r>
          </a:p>
        </p:txBody>
      </p:sp>
      <p:sp>
        <p:nvSpPr>
          <p:cNvPr id="15" name="Text Box 9">
            <a:extLst>
              <a:ext uri="{FF2B5EF4-FFF2-40B4-BE49-F238E27FC236}">
                <a16:creationId xmlns:a16="http://schemas.microsoft.com/office/drawing/2014/main" id="{44C70352-AFB5-AA68-0619-1C854A7AF826}"/>
              </a:ext>
            </a:extLst>
          </p:cNvPr>
          <p:cNvSpPr txBox="1">
            <a:spLocks noChangeArrowheads="1"/>
          </p:cNvSpPr>
          <p:nvPr/>
        </p:nvSpPr>
        <p:spPr bwMode="auto">
          <a:xfrm>
            <a:off x="871537" y="9017752"/>
            <a:ext cx="8952013" cy="1337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algn="l"/>
            <a:r>
              <a:rPr lang="en-US" sz="2800" dirty="0">
                <a:solidFill>
                  <a:srgbClr val="333333"/>
                </a:solidFill>
                <a:latin typeface="+mn-lt"/>
                <a:cs typeface="Times New Roman" panose="02020603050405020304" pitchFamily="18" charset="0"/>
              </a:rPr>
              <a:t>2 </a:t>
            </a:r>
            <a:r>
              <a:rPr lang="en-US" sz="2800" dirty="0" err="1">
                <a:solidFill>
                  <a:srgbClr val="333333"/>
                </a:solidFill>
                <a:latin typeface="+mn-lt"/>
                <a:cs typeface="Times New Roman" panose="02020603050405020304" pitchFamily="18" charset="0"/>
              </a:rPr>
              <a:t>y.o</a:t>
            </a:r>
            <a:r>
              <a:rPr lang="en-US" sz="2800" dirty="0">
                <a:solidFill>
                  <a:srgbClr val="333333"/>
                </a:solidFill>
                <a:latin typeface="+mn-lt"/>
                <a:cs typeface="Times New Roman" panose="02020603050405020304" pitchFamily="18" charset="0"/>
              </a:rPr>
              <a:t>. male with WHS and chronic kidney disease stage II, with a recent history of viral illness presented with lethargy and respiratory distress for 2 days. </a:t>
            </a:r>
          </a:p>
        </p:txBody>
      </p:sp>
      <p:sp>
        <p:nvSpPr>
          <p:cNvPr id="17" name="Text Box 40">
            <a:extLst>
              <a:ext uri="{FF2B5EF4-FFF2-40B4-BE49-F238E27FC236}">
                <a16:creationId xmlns:a16="http://schemas.microsoft.com/office/drawing/2014/main" id="{4193E2A8-CF4F-2E95-A064-9D791050FC21}"/>
              </a:ext>
            </a:extLst>
          </p:cNvPr>
          <p:cNvSpPr txBox="1">
            <a:spLocks noChangeArrowheads="1"/>
          </p:cNvSpPr>
          <p:nvPr/>
        </p:nvSpPr>
        <p:spPr bwMode="auto">
          <a:xfrm>
            <a:off x="22601604" y="4673786"/>
            <a:ext cx="9026158" cy="907882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9906" tIns="14953" rIns="29906" bIns="14953">
            <a:spAutoFit/>
          </a:bodyPr>
          <a:lstStyle>
            <a:lvl1pPr defTabSz="298450" eaLnBrk="0" hangingPunct="0">
              <a:defRPr sz="4200">
                <a:solidFill>
                  <a:schemeClr val="tx1"/>
                </a:solidFill>
                <a:latin typeface="Arial" charset="0"/>
              </a:defRPr>
            </a:lvl1pPr>
            <a:lvl2pPr marL="742950" indent="-285750" defTabSz="298450" eaLnBrk="0" hangingPunct="0">
              <a:defRPr sz="4200">
                <a:solidFill>
                  <a:schemeClr val="tx1"/>
                </a:solidFill>
                <a:latin typeface="Arial" charset="0"/>
              </a:defRPr>
            </a:lvl2pPr>
            <a:lvl3pPr marL="1143000" indent="-228600" defTabSz="298450" eaLnBrk="0" hangingPunct="0">
              <a:defRPr sz="4200">
                <a:solidFill>
                  <a:schemeClr val="tx1"/>
                </a:solidFill>
                <a:latin typeface="Arial" charset="0"/>
              </a:defRPr>
            </a:lvl3pPr>
            <a:lvl4pPr marL="1600200" indent="-228600" defTabSz="298450" eaLnBrk="0" hangingPunct="0">
              <a:defRPr sz="4200">
                <a:solidFill>
                  <a:schemeClr val="tx1"/>
                </a:solidFill>
                <a:latin typeface="Arial" charset="0"/>
              </a:defRPr>
            </a:lvl4pPr>
            <a:lvl5pPr marL="2057400" indent="-228600" defTabSz="298450" eaLnBrk="0" hangingPunct="0">
              <a:defRPr sz="4200">
                <a:solidFill>
                  <a:schemeClr val="tx1"/>
                </a:solidFill>
                <a:latin typeface="Arial" charset="0"/>
              </a:defRPr>
            </a:lvl5pPr>
            <a:lvl6pPr marL="2514600" indent="-228600" algn="ctr" defTabSz="298450" eaLnBrk="0" fontAlgn="base" hangingPunct="0">
              <a:spcBef>
                <a:spcPct val="0"/>
              </a:spcBef>
              <a:spcAft>
                <a:spcPct val="0"/>
              </a:spcAft>
              <a:defRPr sz="4200">
                <a:solidFill>
                  <a:schemeClr val="tx1"/>
                </a:solidFill>
                <a:latin typeface="Arial" charset="0"/>
              </a:defRPr>
            </a:lvl6pPr>
            <a:lvl7pPr marL="2971800" indent="-228600" algn="ctr" defTabSz="298450" eaLnBrk="0" fontAlgn="base" hangingPunct="0">
              <a:spcBef>
                <a:spcPct val="0"/>
              </a:spcBef>
              <a:spcAft>
                <a:spcPct val="0"/>
              </a:spcAft>
              <a:defRPr sz="4200">
                <a:solidFill>
                  <a:schemeClr val="tx1"/>
                </a:solidFill>
                <a:latin typeface="Arial" charset="0"/>
              </a:defRPr>
            </a:lvl7pPr>
            <a:lvl8pPr marL="3429000" indent="-228600" algn="ctr" defTabSz="298450" eaLnBrk="0" fontAlgn="base" hangingPunct="0">
              <a:spcBef>
                <a:spcPct val="0"/>
              </a:spcBef>
              <a:spcAft>
                <a:spcPct val="0"/>
              </a:spcAft>
              <a:defRPr sz="4200">
                <a:solidFill>
                  <a:schemeClr val="tx1"/>
                </a:solidFill>
                <a:latin typeface="Arial" charset="0"/>
              </a:defRPr>
            </a:lvl8pPr>
            <a:lvl9pPr marL="3886200" indent="-228600" algn="ctr" defTabSz="298450" eaLnBrk="0" fontAlgn="base" hangingPunct="0">
              <a:spcBef>
                <a:spcPct val="0"/>
              </a:spcBef>
              <a:spcAft>
                <a:spcPct val="0"/>
              </a:spcAft>
              <a:defRPr sz="4200">
                <a:solidFill>
                  <a:schemeClr val="tx1"/>
                </a:solidFill>
                <a:latin typeface="Arial" charset="0"/>
              </a:defRPr>
            </a:lvl9pPr>
          </a:lstStyle>
          <a:p>
            <a:pPr marL="342900" indent="-342900" algn="just">
              <a:buFont typeface="Arial" panose="020B0604020202020204" pitchFamily="34" charset="0"/>
              <a:buChar char="•"/>
            </a:pPr>
            <a:r>
              <a:rPr lang="en-US" sz="2800" dirty="0">
                <a:solidFill>
                  <a:srgbClr val="212121"/>
                </a:solidFill>
                <a:latin typeface="+mn-lt"/>
              </a:rPr>
              <a:t>We present a case of Wolfram syndrome in a patient with WHS and describe his initial presentation with hyperosmolar diabetic ketoacidosis. </a:t>
            </a:r>
          </a:p>
          <a:p>
            <a:pPr marL="342900" indent="-342900" algn="just">
              <a:buFont typeface="Arial" panose="020B0604020202020204" pitchFamily="34" charset="0"/>
              <a:buChar char="•"/>
            </a:pPr>
            <a:r>
              <a:rPr lang="en-US" sz="2800" dirty="0">
                <a:solidFill>
                  <a:srgbClr val="212121"/>
                </a:solidFill>
                <a:latin typeface="+mn-lt"/>
              </a:rPr>
              <a:t>There are a few case reports of secondary diabetes in patients with WHS</a:t>
            </a:r>
            <a:r>
              <a:rPr lang="en-US" sz="2800" baseline="30000" dirty="0">
                <a:solidFill>
                  <a:srgbClr val="212121"/>
                </a:solidFill>
                <a:latin typeface="+mn-lt"/>
              </a:rPr>
              <a:t>1,2</a:t>
            </a:r>
            <a:r>
              <a:rPr lang="en-US" sz="2800" dirty="0">
                <a:solidFill>
                  <a:srgbClr val="212121"/>
                </a:solidFill>
                <a:latin typeface="+mn-lt"/>
              </a:rPr>
              <a:t>.</a:t>
            </a:r>
          </a:p>
          <a:p>
            <a:pPr marL="342900" indent="-342900" algn="just">
              <a:buFont typeface="Arial" panose="020B0604020202020204" pitchFamily="34" charset="0"/>
              <a:buChar char="•"/>
            </a:pPr>
            <a:r>
              <a:rPr lang="en-US" sz="2800" dirty="0">
                <a:solidFill>
                  <a:srgbClr val="212121"/>
                </a:solidFill>
                <a:latin typeface="+mn-lt"/>
              </a:rPr>
              <a:t>Wolfram Syndrome (WS) is a very rare autosomal recessive neurodegenerative disorder, previously referred to as DIDMOAD (Diabetes Insipidus, diabetes mellitus, optic atrophy, deafness). </a:t>
            </a:r>
          </a:p>
          <a:p>
            <a:pPr marL="342900" indent="-342900" algn="just">
              <a:buFont typeface="Arial" panose="020B0604020202020204" pitchFamily="34" charset="0"/>
              <a:buChar char="•"/>
            </a:pPr>
            <a:r>
              <a:rPr lang="en-US" sz="2800" dirty="0">
                <a:solidFill>
                  <a:srgbClr val="212121"/>
                </a:solidFill>
                <a:latin typeface="+mn-lt"/>
              </a:rPr>
              <a:t>WS is caused by a mutation in WFS1 gene located </a:t>
            </a:r>
            <a:r>
              <a:rPr lang="en-US" sz="2800" dirty="0"/>
              <a:t>chromosome 4p16.1.</a:t>
            </a:r>
          </a:p>
          <a:p>
            <a:pPr marL="342900" indent="-342900" algn="just">
              <a:buFont typeface="Arial" panose="020B0604020202020204" pitchFamily="34" charset="0"/>
              <a:buChar char="•"/>
            </a:pPr>
            <a:r>
              <a:rPr lang="en-US" sz="2800" dirty="0">
                <a:solidFill>
                  <a:srgbClr val="212121"/>
                </a:solidFill>
                <a:latin typeface="+mn-lt"/>
              </a:rPr>
              <a:t>WHS is caused by variable deletion of the short arm of chromosome 4. </a:t>
            </a:r>
          </a:p>
          <a:p>
            <a:pPr marL="342900" indent="-342900" algn="just">
              <a:buFont typeface="Arial" panose="020B0604020202020204" pitchFamily="34" charset="0"/>
              <a:buChar char="•"/>
            </a:pPr>
            <a:r>
              <a:rPr lang="en-US" sz="2800" dirty="0">
                <a:solidFill>
                  <a:srgbClr val="212121"/>
                </a:solidFill>
                <a:latin typeface="+mn-lt"/>
              </a:rPr>
              <a:t>Despite being associated with nearby chromosomal loci, to our knowledge, there is only one other known case of Wolfram syndrome with Wolf-Hirschhorn syndrome</a:t>
            </a:r>
            <a:r>
              <a:rPr lang="en-US" sz="2800" baseline="30000" dirty="0">
                <a:solidFill>
                  <a:srgbClr val="212121"/>
                </a:solidFill>
                <a:latin typeface="+mn-lt"/>
              </a:rPr>
              <a:t>3</a:t>
            </a:r>
            <a:r>
              <a:rPr lang="en-US" sz="2800" dirty="0">
                <a:solidFill>
                  <a:srgbClr val="212121"/>
                </a:solidFill>
                <a:latin typeface="+mn-lt"/>
              </a:rPr>
              <a:t>. </a:t>
            </a:r>
          </a:p>
          <a:p>
            <a:pPr marL="342900" indent="-342900" algn="just">
              <a:buFont typeface="Arial" panose="020B0604020202020204" pitchFamily="34" charset="0"/>
              <a:buChar char="•"/>
            </a:pPr>
            <a:r>
              <a:rPr lang="en-US" sz="2800" b="0" i="0" u="none" strike="noStrike" dirty="0">
                <a:solidFill>
                  <a:srgbClr val="212121"/>
                </a:solidFill>
                <a:effectLst/>
                <a:latin typeface="+mn-lt"/>
              </a:rPr>
              <a:t>This case illustrates a need for increased suspicion and monitoring for Wolfram syndrome in individuals with WHS who have deletions overlapping the WFS1 locus.</a:t>
            </a:r>
          </a:p>
        </p:txBody>
      </p:sp>
      <p:pic>
        <p:nvPicPr>
          <p:cNvPr id="20" name="Picture 19">
            <a:extLst>
              <a:ext uri="{FF2B5EF4-FFF2-40B4-BE49-F238E27FC236}">
                <a16:creationId xmlns:a16="http://schemas.microsoft.com/office/drawing/2014/main" id="{4F916C40-AA43-28E7-F5AB-6EB0CAEF8F14}"/>
              </a:ext>
            </a:extLst>
          </p:cNvPr>
          <p:cNvPicPr>
            <a:picLocks noChangeAspect="1"/>
          </p:cNvPicPr>
          <p:nvPr/>
        </p:nvPicPr>
        <p:blipFill>
          <a:blip r:embed="rId3"/>
          <a:stretch>
            <a:fillRect/>
          </a:stretch>
        </p:blipFill>
        <p:spPr>
          <a:xfrm>
            <a:off x="737493" y="1535542"/>
            <a:ext cx="5221214" cy="1306474"/>
          </a:xfrm>
          <a:prstGeom prst="rect">
            <a:avLst/>
          </a:prstGeom>
        </p:spPr>
      </p:pic>
      <p:pic>
        <p:nvPicPr>
          <p:cNvPr id="22" name="Picture 21" descr="A blue and black sign&#10;&#10;Description automatically generated">
            <a:extLst>
              <a:ext uri="{FF2B5EF4-FFF2-40B4-BE49-F238E27FC236}">
                <a16:creationId xmlns:a16="http://schemas.microsoft.com/office/drawing/2014/main" id="{F34979B5-0043-8EFD-8FEA-4B0C45FBA3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64482" y="1559502"/>
            <a:ext cx="5803900" cy="1765300"/>
          </a:xfrm>
          <a:prstGeom prst="rect">
            <a:avLst/>
          </a:prstGeom>
        </p:spPr>
      </p:pic>
      <p:sp>
        <p:nvSpPr>
          <p:cNvPr id="23" name="Text Box 9">
            <a:extLst>
              <a:ext uri="{FF2B5EF4-FFF2-40B4-BE49-F238E27FC236}">
                <a16:creationId xmlns:a16="http://schemas.microsoft.com/office/drawing/2014/main" id="{BD7746CB-92D3-C9B3-4260-007D2C88A09D}"/>
              </a:ext>
            </a:extLst>
          </p:cNvPr>
          <p:cNvSpPr txBox="1">
            <a:spLocks noChangeArrowheads="1"/>
          </p:cNvSpPr>
          <p:nvPr/>
        </p:nvSpPr>
        <p:spPr bwMode="auto">
          <a:xfrm>
            <a:off x="22601604" y="14053802"/>
            <a:ext cx="9026158" cy="1619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marL="228600" marR="0" indent="-228600" algn="just">
              <a:lnSpc>
                <a:spcPct val="107000"/>
              </a:lnSpc>
              <a:spcBef>
                <a:spcPts val="0"/>
              </a:spcBef>
              <a:spcAft>
                <a:spcPts val="750"/>
              </a:spcAft>
              <a:buFont typeface="+mj-lt"/>
              <a:buAutoNum type="arabicPeriod"/>
            </a:pPr>
            <a:r>
              <a:rPr lang="en-US" sz="1200" b="0" i="0" dirty="0" err="1">
                <a:effectLst/>
                <a:latin typeface="+mn-lt"/>
              </a:rPr>
              <a:t>Deeb</a:t>
            </a:r>
            <a:r>
              <a:rPr lang="en-US" sz="1200" b="0" i="0" dirty="0">
                <a:effectLst/>
                <a:latin typeface="+mn-lt"/>
              </a:rPr>
              <a:t> A. Diabetes Mellitus Secondary to Acute Pancreatitis in a Child with Wolf-Hirschhorn Syndrome. Case Rep Endocrinol. 2017;2017:3892467. </a:t>
            </a:r>
            <a:r>
              <a:rPr lang="en-US" sz="1200" b="0" i="0" dirty="0" err="1">
                <a:effectLst/>
                <a:latin typeface="+mn-lt"/>
              </a:rPr>
              <a:t>doi</a:t>
            </a:r>
            <a:r>
              <a:rPr lang="en-US" sz="1200" b="0" i="0" dirty="0">
                <a:effectLst/>
                <a:latin typeface="+mn-lt"/>
              </a:rPr>
              <a:t>: 10.1155/2017/3892467. </a:t>
            </a:r>
            <a:r>
              <a:rPr lang="en-US" sz="1200" b="0" i="0" dirty="0" err="1">
                <a:effectLst/>
                <a:latin typeface="+mn-lt"/>
              </a:rPr>
              <a:t>Epub</a:t>
            </a:r>
            <a:r>
              <a:rPr lang="en-US" sz="1200" b="0" i="0" dirty="0">
                <a:effectLst/>
                <a:latin typeface="+mn-lt"/>
              </a:rPr>
              <a:t> 2017 Oct 24. PMID: 29204299; PMCID: PMC5674493.</a:t>
            </a:r>
          </a:p>
          <a:p>
            <a:pPr marL="228600" marR="0" indent="-228600" algn="just">
              <a:lnSpc>
                <a:spcPct val="107000"/>
              </a:lnSpc>
              <a:spcBef>
                <a:spcPts val="0"/>
              </a:spcBef>
              <a:spcAft>
                <a:spcPts val="750"/>
              </a:spcAft>
              <a:buFont typeface="+mj-lt"/>
              <a:buAutoNum type="arabicPeriod"/>
            </a:pPr>
            <a:r>
              <a:rPr lang="en-US" sz="1200" dirty="0">
                <a:latin typeface="+mn-lt"/>
              </a:rPr>
              <a:t>Ana Bernardo Ferreira., et al. “A Transient form of Insulin-Requiring Diabetes Mellitus on a 15-Year-Old with Wolf-Hirschhorn Syndrome". Acta Scientific </a:t>
            </a:r>
            <a:r>
              <a:rPr lang="en-US" sz="1200" dirty="0" err="1">
                <a:latin typeface="+mn-lt"/>
              </a:rPr>
              <a:t>Paediatrics</a:t>
            </a:r>
            <a:r>
              <a:rPr lang="en-US" sz="1200" dirty="0">
                <a:latin typeface="+mn-lt"/>
              </a:rPr>
              <a:t> 5.3 (2022): 03-06.</a:t>
            </a:r>
            <a:endParaRPr lang="en-US" sz="1200" b="0" i="0" dirty="0">
              <a:effectLst/>
              <a:latin typeface="+mn-lt"/>
            </a:endParaRPr>
          </a:p>
          <a:p>
            <a:pPr marL="228600" marR="0" indent="-228600" algn="just">
              <a:lnSpc>
                <a:spcPct val="107000"/>
              </a:lnSpc>
              <a:spcBef>
                <a:spcPts val="0"/>
              </a:spcBef>
              <a:spcAft>
                <a:spcPts val="750"/>
              </a:spcAft>
              <a:buFont typeface="+mj-lt"/>
              <a:buAutoNum type="arabicPeriod"/>
            </a:pPr>
            <a:r>
              <a:rPr lang="en-US" sz="1200" dirty="0" err="1">
                <a:latin typeface="+mn-lt"/>
              </a:rPr>
              <a:t>Flipsen</a:t>
            </a:r>
            <a:r>
              <a:rPr lang="en-US" sz="1200" dirty="0">
                <a:latin typeface="+mn-lt"/>
              </a:rPr>
              <a:t>-ten Berg K, van Hasselt PM, </a:t>
            </a:r>
            <a:r>
              <a:rPr lang="en-US" sz="1200" dirty="0" err="1">
                <a:latin typeface="+mn-lt"/>
              </a:rPr>
              <a:t>Eleveld</a:t>
            </a:r>
            <a:r>
              <a:rPr lang="en-US" sz="1200" dirty="0">
                <a:latin typeface="+mn-lt"/>
              </a:rPr>
              <a:t> MJ, van der </a:t>
            </a:r>
            <a:r>
              <a:rPr lang="en-US" sz="1200" dirty="0" err="1">
                <a:latin typeface="+mn-lt"/>
              </a:rPr>
              <a:t>Wijst</a:t>
            </a:r>
            <a:r>
              <a:rPr lang="en-US" sz="1200" dirty="0">
                <a:latin typeface="+mn-lt"/>
              </a:rPr>
              <a:t> SE, </a:t>
            </a:r>
            <a:r>
              <a:rPr lang="en-US" sz="1200" dirty="0" err="1">
                <a:latin typeface="+mn-lt"/>
              </a:rPr>
              <a:t>Hol</a:t>
            </a:r>
            <a:r>
              <a:rPr lang="en-US" sz="1200" dirty="0">
                <a:latin typeface="+mn-lt"/>
              </a:rPr>
              <a:t> FA, de </a:t>
            </a:r>
            <a:r>
              <a:rPr lang="en-US" sz="1200" dirty="0" err="1">
                <a:latin typeface="+mn-lt"/>
              </a:rPr>
              <a:t>Vroede</a:t>
            </a:r>
            <a:r>
              <a:rPr lang="en-US" sz="1200" dirty="0">
                <a:latin typeface="+mn-lt"/>
              </a:rPr>
              <a:t> MA, Beemer FA, </a:t>
            </a:r>
            <a:r>
              <a:rPr lang="en-US" sz="1200" dirty="0" err="1">
                <a:latin typeface="+mn-lt"/>
              </a:rPr>
              <a:t>Hochstenbach</a:t>
            </a:r>
            <a:r>
              <a:rPr lang="en-US" sz="1200" dirty="0">
                <a:latin typeface="+mn-lt"/>
              </a:rPr>
              <a:t> PF, Poot M. Unmasking of a hemizygous WFS1 gene mutation by a chromosome 4p deletion of 8.3 Mb in a patient with Wolf-Hirschhorn syndrome. </a:t>
            </a:r>
            <a:r>
              <a:rPr lang="en-US" sz="1200" dirty="0" err="1">
                <a:latin typeface="+mn-lt"/>
              </a:rPr>
              <a:t>Eur</a:t>
            </a:r>
            <a:r>
              <a:rPr lang="en-US" sz="1200" dirty="0">
                <a:latin typeface="+mn-lt"/>
              </a:rPr>
              <a:t> J Hum Genet. 2007 Nov;15(11):1132-8. </a:t>
            </a:r>
            <a:r>
              <a:rPr lang="en-US" sz="1200" dirty="0" err="1">
                <a:latin typeface="+mn-lt"/>
              </a:rPr>
              <a:t>doi</a:t>
            </a:r>
            <a:r>
              <a:rPr lang="en-US" sz="1200" dirty="0">
                <a:latin typeface="+mn-lt"/>
              </a:rPr>
              <a:t>: 10.1038/sj.ejhg.5201899. </a:t>
            </a:r>
            <a:r>
              <a:rPr lang="en-US" sz="1200" dirty="0" err="1">
                <a:latin typeface="+mn-lt"/>
              </a:rPr>
              <a:t>Epub</a:t>
            </a:r>
            <a:r>
              <a:rPr lang="en-US" sz="1200" dirty="0">
                <a:latin typeface="+mn-lt"/>
              </a:rPr>
              <a:t> 2007 Jul 18. PMID: 17637805.</a:t>
            </a:r>
            <a:endParaRPr lang="en-US" sz="1200" dirty="0">
              <a:effectLst/>
              <a:latin typeface="+mn-lt"/>
              <a:ea typeface="Times New Roman" panose="02020603050405020304" pitchFamily="18" charset="0"/>
              <a:cs typeface="Times New Roman" panose="02020603050405020304" pitchFamily="18" charset="0"/>
            </a:endParaRPr>
          </a:p>
        </p:txBody>
      </p:sp>
      <p:graphicFrame>
        <p:nvGraphicFramePr>
          <p:cNvPr id="24" name="Table 23">
            <a:extLst>
              <a:ext uri="{FF2B5EF4-FFF2-40B4-BE49-F238E27FC236}">
                <a16:creationId xmlns:a16="http://schemas.microsoft.com/office/drawing/2014/main" id="{B90AA70B-52AA-B9E6-0082-831EE0B2138A}"/>
              </a:ext>
            </a:extLst>
          </p:cNvPr>
          <p:cNvGraphicFramePr>
            <a:graphicFrameLocks noGrp="1"/>
          </p:cNvGraphicFramePr>
          <p:nvPr>
            <p:extLst>
              <p:ext uri="{D42A27DB-BD31-4B8C-83A1-F6EECF244321}">
                <p14:modId xmlns:p14="http://schemas.microsoft.com/office/powerpoint/2010/main" val="3474420105"/>
              </p:ext>
            </p:extLst>
          </p:nvPr>
        </p:nvGraphicFramePr>
        <p:xfrm>
          <a:off x="846083" y="11167292"/>
          <a:ext cx="8952014" cy="4391924"/>
        </p:xfrm>
        <a:graphic>
          <a:graphicData uri="http://schemas.openxmlformats.org/drawingml/2006/table">
            <a:tbl>
              <a:tblPr firstRow="1" bandRow="1">
                <a:tableStyleId>{93296810-A885-4BE3-A3E7-6D5BEEA58F35}</a:tableStyleId>
              </a:tblPr>
              <a:tblGrid>
                <a:gridCol w="4476007">
                  <a:extLst>
                    <a:ext uri="{9D8B030D-6E8A-4147-A177-3AD203B41FA5}">
                      <a16:colId xmlns:a16="http://schemas.microsoft.com/office/drawing/2014/main" val="971232799"/>
                    </a:ext>
                  </a:extLst>
                </a:gridCol>
                <a:gridCol w="4476007">
                  <a:extLst>
                    <a:ext uri="{9D8B030D-6E8A-4147-A177-3AD203B41FA5}">
                      <a16:colId xmlns:a16="http://schemas.microsoft.com/office/drawing/2014/main" val="664792485"/>
                    </a:ext>
                  </a:extLst>
                </a:gridCol>
              </a:tblGrid>
              <a:tr h="509852">
                <a:tc>
                  <a:txBody>
                    <a:bodyPr/>
                    <a:lstStyle/>
                    <a:p>
                      <a:r>
                        <a:rPr lang="en-US" sz="2400" dirty="0"/>
                        <a:t>Labs</a:t>
                      </a:r>
                    </a:p>
                  </a:txBody>
                  <a:tcPr/>
                </a:tc>
                <a:tc>
                  <a:txBody>
                    <a:bodyPr/>
                    <a:lstStyle/>
                    <a:p>
                      <a:r>
                        <a:rPr lang="en-US" sz="2400" dirty="0"/>
                        <a:t>Value</a:t>
                      </a:r>
                    </a:p>
                  </a:txBody>
                  <a:tcPr/>
                </a:tc>
                <a:extLst>
                  <a:ext uri="{0D108BD9-81ED-4DB2-BD59-A6C34878D82A}">
                    <a16:rowId xmlns:a16="http://schemas.microsoft.com/office/drawing/2014/main" val="1182704362"/>
                  </a:ext>
                </a:extLst>
              </a:tr>
              <a:tr h="509852">
                <a:tc>
                  <a:txBody>
                    <a:bodyPr/>
                    <a:lstStyle/>
                    <a:p>
                      <a:r>
                        <a:rPr lang="en-US" sz="2400" dirty="0"/>
                        <a:t>Blood glucose</a:t>
                      </a:r>
                    </a:p>
                  </a:txBody>
                  <a:tcPr/>
                </a:tc>
                <a:tc>
                  <a:txBody>
                    <a:bodyPr/>
                    <a:lstStyle/>
                    <a:p>
                      <a:r>
                        <a:rPr lang="en-US" sz="2400" dirty="0"/>
                        <a:t>1671 mg/dl</a:t>
                      </a:r>
                    </a:p>
                  </a:txBody>
                  <a:tcPr/>
                </a:tc>
                <a:extLst>
                  <a:ext uri="{0D108BD9-81ED-4DB2-BD59-A6C34878D82A}">
                    <a16:rowId xmlns:a16="http://schemas.microsoft.com/office/drawing/2014/main" val="4237350225"/>
                  </a:ext>
                </a:extLst>
              </a:tr>
              <a:tr h="509852">
                <a:tc>
                  <a:txBody>
                    <a:bodyPr/>
                    <a:lstStyle/>
                    <a:p>
                      <a:r>
                        <a:rPr lang="en-US" sz="2400" dirty="0"/>
                        <a:t>pH</a:t>
                      </a:r>
                    </a:p>
                  </a:txBody>
                  <a:tcPr/>
                </a:tc>
                <a:tc>
                  <a:txBody>
                    <a:bodyPr/>
                    <a:lstStyle/>
                    <a:p>
                      <a:r>
                        <a:rPr lang="en-US" sz="2400" dirty="0"/>
                        <a:t>7.21</a:t>
                      </a:r>
                    </a:p>
                  </a:txBody>
                  <a:tcPr/>
                </a:tc>
                <a:extLst>
                  <a:ext uri="{0D108BD9-81ED-4DB2-BD59-A6C34878D82A}">
                    <a16:rowId xmlns:a16="http://schemas.microsoft.com/office/drawing/2014/main" val="2850017283"/>
                  </a:ext>
                </a:extLst>
              </a:tr>
              <a:tr h="509852">
                <a:tc>
                  <a:txBody>
                    <a:bodyPr/>
                    <a:lstStyle/>
                    <a:p>
                      <a:r>
                        <a:rPr lang="en-US" sz="2400" dirty="0"/>
                        <a:t>HCO3</a:t>
                      </a:r>
                    </a:p>
                  </a:txBody>
                  <a:tcPr/>
                </a:tc>
                <a:tc>
                  <a:txBody>
                    <a:bodyPr/>
                    <a:lstStyle/>
                    <a:p>
                      <a:r>
                        <a:rPr lang="en-US" sz="2400" dirty="0"/>
                        <a:t>17 </a:t>
                      </a:r>
                      <a:r>
                        <a:rPr lang="en-US" sz="2400" dirty="0" err="1"/>
                        <a:t>mEq</a:t>
                      </a:r>
                      <a:r>
                        <a:rPr lang="en-US" sz="2400" dirty="0"/>
                        <a:t>/L</a:t>
                      </a:r>
                    </a:p>
                  </a:txBody>
                  <a:tcPr/>
                </a:tc>
                <a:extLst>
                  <a:ext uri="{0D108BD9-81ED-4DB2-BD59-A6C34878D82A}">
                    <a16:rowId xmlns:a16="http://schemas.microsoft.com/office/drawing/2014/main" val="958308872"/>
                  </a:ext>
                </a:extLst>
              </a:tr>
              <a:tr h="509852">
                <a:tc>
                  <a:txBody>
                    <a:bodyPr/>
                    <a:lstStyle/>
                    <a:p>
                      <a:r>
                        <a:rPr lang="en-US" sz="2400" dirty="0"/>
                        <a:t>BOH</a:t>
                      </a:r>
                    </a:p>
                  </a:txBody>
                  <a:tcPr/>
                </a:tc>
                <a:tc>
                  <a:txBody>
                    <a:bodyPr/>
                    <a:lstStyle/>
                    <a:p>
                      <a:r>
                        <a:rPr lang="en-US" sz="2400" dirty="0"/>
                        <a:t>8.7 mmol/L</a:t>
                      </a:r>
                    </a:p>
                  </a:txBody>
                  <a:tcPr/>
                </a:tc>
                <a:extLst>
                  <a:ext uri="{0D108BD9-81ED-4DB2-BD59-A6C34878D82A}">
                    <a16:rowId xmlns:a16="http://schemas.microsoft.com/office/drawing/2014/main" val="280569723"/>
                  </a:ext>
                </a:extLst>
              </a:tr>
              <a:tr h="509852">
                <a:tc>
                  <a:txBody>
                    <a:bodyPr/>
                    <a:lstStyle/>
                    <a:p>
                      <a:r>
                        <a:rPr lang="en-US" sz="2400" dirty="0"/>
                        <a:t>HbA1c</a:t>
                      </a:r>
                    </a:p>
                  </a:txBody>
                  <a:tcPr/>
                </a:tc>
                <a:tc>
                  <a:txBody>
                    <a:bodyPr/>
                    <a:lstStyle/>
                    <a:p>
                      <a:r>
                        <a:rPr lang="en-US" sz="2400" dirty="0"/>
                        <a:t>9.9%</a:t>
                      </a:r>
                    </a:p>
                  </a:txBody>
                  <a:tcPr/>
                </a:tc>
                <a:extLst>
                  <a:ext uri="{0D108BD9-81ED-4DB2-BD59-A6C34878D82A}">
                    <a16:rowId xmlns:a16="http://schemas.microsoft.com/office/drawing/2014/main" val="1641516141"/>
                  </a:ext>
                </a:extLst>
              </a:tr>
              <a:tr h="509852">
                <a:tc>
                  <a:txBody>
                    <a:bodyPr/>
                    <a:lstStyle/>
                    <a:p>
                      <a:r>
                        <a:rPr lang="en-US" sz="2400" dirty="0"/>
                        <a:t>Serum osmolarity</a:t>
                      </a:r>
                    </a:p>
                  </a:txBody>
                  <a:tcPr/>
                </a:tc>
                <a:tc>
                  <a:txBody>
                    <a:bodyPr/>
                    <a:lstStyle/>
                    <a:p>
                      <a:r>
                        <a:rPr lang="en-US" sz="2400" dirty="0"/>
                        <a:t>420 </a:t>
                      </a:r>
                      <a:r>
                        <a:rPr lang="en-US" sz="2400" dirty="0" err="1"/>
                        <a:t>mOsm</a:t>
                      </a:r>
                      <a:r>
                        <a:rPr lang="en-US" sz="2400" dirty="0"/>
                        <a:t>/Kg</a:t>
                      </a:r>
                    </a:p>
                  </a:txBody>
                  <a:tcPr/>
                </a:tc>
                <a:extLst>
                  <a:ext uri="{0D108BD9-81ED-4DB2-BD59-A6C34878D82A}">
                    <a16:rowId xmlns:a16="http://schemas.microsoft.com/office/drawing/2014/main" val="3128189315"/>
                  </a:ext>
                </a:extLst>
              </a:tr>
              <a:tr h="509852">
                <a:tc>
                  <a:txBody>
                    <a:bodyPr/>
                    <a:lstStyle/>
                    <a:p>
                      <a:r>
                        <a:rPr lang="en-US" sz="2400" dirty="0"/>
                        <a:t>Sodium (corrected for hyperglycemia)</a:t>
                      </a:r>
                    </a:p>
                  </a:txBody>
                  <a:tcPr/>
                </a:tc>
                <a:tc>
                  <a:txBody>
                    <a:bodyPr/>
                    <a:lstStyle/>
                    <a:p>
                      <a:r>
                        <a:rPr lang="en-US" sz="2400" dirty="0"/>
                        <a:t>176 </a:t>
                      </a:r>
                      <a:r>
                        <a:rPr lang="en-US" sz="2400" dirty="0" err="1"/>
                        <a:t>mEq</a:t>
                      </a:r>
                      <a:r>
                        <a:rPr lang="en-US" sz="2400" dirty="0"/>
                        <a:t>/L</a:t>
                      </a:r>
                    </a:p>
                  </a:txBody>
                  <a:tcPr/>
                </a:tc>
                <a:extLst>
                  <a:ext uri="{0D108BD9-81ED-4DB2-BD59-A6C34878D82A}">
                    <a16:rowId xmlns:a16="http://schemas.microsoft.com/office/drawing/2014/main" val="3811250230"/>
                  </a:ext>
                </a:extLst>
              </a:tr>
            </a:tbl>
          </a:graphicData>
        </a:graphic>
      </p:graphicFrame>
      <p:sp>
        <p:nvSpPr>
          <p:cNvPr id="25" name="Text Box 9">
            <a:extLst>
              <a:ext uri="{FF2B5EF4-FFF2-40B4-BE49-F238E27FC236}">
                <a16:creationId xmlns:a16="http://schemas.microsoft.com/office/drawing/2014/main" id="{73AFC8FA-49A6-4F75-4BA4-5FADD9794739}"/>
              </a:ext>
            </a:extLst>
          </p:cNvPr>
          <p:cNvSpPr txBox="1">
            <a:spLocks noChangeArrowheads="1"/>
          </p:cNvSpPr>
          <p:nvPr/>
        </p:nvSpPr>
        <p:spPr bwMode="auto">
          <a:xfrm>
            <a:off x="11485603" y="4944821"/>
            <a:ext cx="9620176" cy="823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marL="342900" indent="-342900" algn="just" defTabSz="298450">
              <a:buFont typeface="Arial" panose="020B0604020202020204" pitchFamily="34" charset="0"/>
              <a:buChar char="•"/>
            </a:pPr>
            <a:r>
              <a:rPr lang="en-US" sz="2800" dirty="0">
                <a:solidFill>
                  <a:srgbClr val="212121"/>
                </a:solidFill>
                <a:latin typeface="+mn-lt"/>
              </a:rPr>
              <a:t>He was admitted to the pediatric intensive care unit (PICU) for hyperosmolar diabetic ketoacidosis on insulin drip at 0.05 u/kg/hour. </a:t>
            </a:r>
          </a:p>
          <a:p>
            <a:pPr marL="342900" indent="-342900" algn="just" defTabSz="298450">
              <a:buFont typeface="Arial" panose="020B0604020202020204" pitchFamily="34" charset="0"/>
              <a:buChar char="•"/>
            </a:pPr>
            <a:r>
              <a:rPr lang="en-US" sz="2800" dirty="0">
                <a:solidFill>
                  <a:srgbClr val="212121"/>
                </a:solidFill>
                <a:latin typeface="+mn-lt"/>
              </a:rPr>
              <a:t>His PICU course was complicated by hypertriglyceridemia, rhabdomyolysis, and acute on chronic kidney injury. </a:t>
            </a:r>
          </a:p>
          <a:p>
            <a:pPr marL="342900" indent="-342900" algn="just" defTabSz="298450">
              <a:buFont typeface="Arial" panose="020B0604020202020204" pitchFamily="34" charset="0"/>
              <a:buChar char="•"/>
            </a:pPr>
            <a:r>
              <a:rPr lang="en-US" sz="2800" dirty="0">
                <a:solidFill>
                  <a:srgbClr val="212121"/>
                </a:solidFill>
                <a:latin typeface="+mn-lt"/>
              </a:rPr>
              <a:t>Initially, he required high doses of insulin of around 1 unit/kg/day which were gradually lowered during his 18-day admission.  </a:t>
            </a:r>
          </a:p>
          <a:p>
            <a:pPr marL="342900" indent="-342900" algn="just" defTabSz="298450">
              <a:buFont typeface="Arial" panose="020B0604020202020204" pitchFamily="34" charset="0"/>
              <a:buChar char="•"/>
            </a:pPr>
            <a:r>
              <a:rPr lang="en-US" sz="2800" dirty="0">
                <a:solidFill>
                  <a:srgbClr val="212121"/>
                </a:solidFill>
                <a:latin typeface="+mn-lt"/>
              </a:rPr>
              <a:t>His pancreatic autoantibodies were negative including glutamic acid decarboxylase (GAD), IA-2, Zinc transporter antibody, and insulin antibody.</a:t>
            </a:r>
          </a:p>
          <a:p>
            <a:pPr marL="342900" indent="-342900" algn="just" defTabSz="298450">
              <a:buFont typeface="Arial" panose="020B0604020202020204" pitchFamily="34" charset="0"/>
              <a:buChar char="•"/>
            </a:pPr>
            <a:r>
              <a:rPr lang="en-US" sz="2800" dirty="0">
                <a:solidFill>
                  <a:srgbClr val="212121"/>
                </a:solidFill>
                <a:latin typeface="+mn-lt"/>
              </a:rPr>
              <a:t>Genetic testing was obtained via the </a:t>
            </a:r>
            <a:r>
              <a:rPr lang="en-US" sz="2800" dirty="0" err="1">
                <a:solidFill>
                  <a:srgbClr val="212121"/>
                </a:solidFill>
                <a:latin typeface="+mn-lt"/>
              </a:rPr>
              <a:t>Invitae</a:t>
            </a:r>
            <a:r>
              <a:rPr lang="en-US" sz="2800" dirty="0">
                <a:solidFill>
                  <a:srgbClr val="212121"/>
                </a:solidFill>
                <a:latin typeface="+mn-lt"/>
              </a:rPr>
              <a:t> monogenic diabetes panel and revealed a WFS1 deletion on chromosome 4 confirming Wolfram syndrome. </a:t>
            </a:r>
          </a:p>
          <a:p>
            <a:pPr marL="342900" indent="-342900" algn="just" defTabSz="298450">
              <a:buFont typeface="Arial" panose="020B0604020202020204" pitchFamily="34" charset="0"/>
              <a:buChar char="•"/>
            </a:pPr>
            <a:r>
              <a:rPr lang="en-US" sz="2800" dirty="0">
                <a:solidFill>
                  <a:srgbClr val="212121"/>
                </a:solidFill>
                <a:latin typeface="+mn-lt"/>
              </a:rPr>
              <a:t>Currently, he continues to be on a very low dose of insulin of 0.15 units/kg/day and has no signs or symptoms of diabetes insipidus.  </a:t>
            </a:r>
          </a:p>
          <a:p>
            <a:pPr algn="l">
              <a:buFont typeface="Arial" panose="020B0604020202020204" pitchFamily="34" charset="0"/>
              <a:buChar char="•"/>
            </a:pPr>
            <a:endParaRPr lang="en-US" sz="2800" dirty="0">
              <a:solidFill>
                <a:srgbClr val="333333"/>
              </a:solidFill>
              <a:latin typeface="+mn-lt"/>
              <a:cs typeface="Times New Roman" panose="02020603050405020304" pitchFamily="18" charset="0"/>
            </a:endParaRPr>
          </a:p>
        </p:txBody>
      </p:sp>
      <p:graphicFrame>
        <p:nvGraphicFramePr>
          <p:cNvPr id="30" name="Table 29">
            <a:extLst>
              <a:ext uri="{FF2B5EF4-FFF2-40B4-BE49-F238E27FC236}">
                <a16:creationId xmlns:a16="http://schemas.microsoft.com/office/drawing/2014/main" id="{7BC0FB1E-9EAC-7B66-5FF0-8FCBFD047981}"/>
              </a:ext>
            </a:extLst>
          </p:cNvPr>
          <p:cNvGraphicFramePr>
            <a:graphicFrameLocks noGrp="1"/>
          </p:cNvGraphicFramePr>
          <p:nvPr>
            <p:extLst>
              <p:ext uri="{D42A27DB-BD31-4B8C-83A1-F6EECF244321}">
                <p14:modId xmlns:p14="http://schemas.microsoft.com/office/powerpoint/2010/main" val="1607436127"/>
              </p:ext>
            </p:extLst>
          </p:nvPr>
        </p:nvGraphicFramePr>
        <p:xfrm>
          <a:off x="11485605" y="13825762"/>
          <a:ext cx="9620175" cy="1019704"/>
        </p:xfrm>
        <a:graphic>
          <a:graphicData uri="http://schemas.openxmlformats.org/drawingml/2006/table">
            <a:tbl>
              <a:tblPr firstRow="1" bandRow="1">
                <a:tableStyleId>{93296810-A885-4BE3-A3E7-6D5BEEA58F35}</a:tableStyleId>
              </a:tblPr>
              <a:tblGrid>
                <a:gridCol w="3206725">
                  <a:extLst>
                    <a:ext uri="{9D8B030D-6E8A-4147-A177-3AD203B41FA5}">
                      <a16:colId xmlns:a16="http://schemas.microsoft.com/office/drawing/2014/main" val="971232799"/>
                    </a:ext>
                  </a:extLst>
                </a:gridCol>
                <a:gridCol w="3206725">
                  <a:extLst>
                    <a:ext uri="{9D8B030D-6E8A-4147-A177-3AD203B41FA5}">
                      <a16:colId xmlns:a16="http://schemas.microsoft.com/office/drawing/2014/main" val="664792485"/>
                    </a:ext>
                  </a:extLst>
                </a:gridCol>
                <a:gridCol w="3206725">
                  <a:extLst>
                    <a:ext uri="{9D8B030D-6E8A-4147-A177-3AD203B41FA5}">
                      <a16:colId xmlns:a16="http://schemas.microsoft.com/office/drawing/2014/main" val="534223782"/>
                    </a:ext>
                  </a:extLst>
                </a:gridCol>
              </a:tblGrid>
              <a:tr h="509852">
                <a:tc>
                  <a:txBody>
                    <a:bodyPr/>
                    <a:lstStyle/>
                    <a:p>
                      <a:r>
                        <a:rPr lang="en-US" sz="2400" dirty="0"/>
                        <a:t>Gene</a:t>
                      </a:r>
                    </a:p>
                  </a:txBody>
                  <a:tcPr/>
                </a:tc>
                <a:tc>
                  <a:txBody>
                    <a:bodyPr/>
                    <a:lstStyle/>
                    <a:p>
                      <a:r>
                        <a:rPr lang="en-US" sz="2400" dirty="0"/>
                        <a:t>Variant</a:t>
                      </a:r>
                    </a:p>
                  </a:txBody>
                  <a:tcPr/>
                </a:tc>
                <a:tc>
                  <a:txBody>
                    <a:bodyPr/>
                    <a:lstStyle/>
                    <a:p>
                      <a:r>
                        <a:rPr lang="en-US" sz="2400" dirty="0"/>
                        <a:t>Zygosity</a:t>
                      </a:r>
                    </a:p>
                  </a:txBody>
                  <a:tcPr/>
                </a:tc>
                <a:extLst>
                  <a:ext uri="{0D108BD9-81ED-4DB2-BD59-A6C34878D82A}">
                    <a16:rowId xmlns:a16="http://schemas.microsoft.com/office/drawing/2014/main" val="1182704362"/>
                  </a:ext>
                </a:extLst>
              </a:tr>
              <a:tr h="509852">
                <a:tc>
                  <a:txBody>
                    <a:bodyPr/>
                    <a:lstStyle/>
                    <a:p>
                      <a:r>
                        <a:rPr lang="en-US" sz="2400" dirty="0"/>
                        <a:t>WFS1</a:t>
                      </a:r>
                    </a:p>
                  </a:txBody>
                  <a:tcPr/>
                </a:tc>
                <a:tc>
                  <a:txBody>
                    <a:bodyPr/>
                    <a:lstStyle/>
                    <a:p>
                      <a:r>
                        <a:rPr lang="en-US" sz="2400" dirty="0"/>
                        <a:t>Deletion</a:t>
                      </a:r>
                    </a:p>
                  </a:txBody>
                  <a:tcPr/>
                </a:tc>
                <a:tc>
                  <a:txBody>
                    <a:bodyPr/>
                    <a:lstStyle/>
                    <a:p>
                      <a:r>
                        <a:rPr lang="en-US" sz="2400" dirty="0"/>
                        <a:t>Heterozygous</a:t>
                      </a:r>
                    </a:p>
                  </a:txBody>
                  <a:tcPr/>
                </a:tc>
                <a:extLst>
                  <a:ext uri="{0D108BD9-81ED-4DB2-BD59-A6C34878D82A}">
                    <a16:rowId xmlns:a16="http://schemas.microsoft.com/office/drawing/2014/main" val="4237350225"/>
                  </a:ext>
                </a:extLst>
              </a:tr>
            </a:tbl>
          </a:graphicData>
        </a:graphic>
      </p:graphicFrame>
      <p:sp>
        <p:nvSpPr>
          <p:cNvPr id="3" name="Text Box 42">
            <a:extLst>
              <a:ext uri="{FF2B5EF4-FFF2-40B4-BE49-F238E27FC236}">
                <a16:creationId xmlns:a16="http://schemas.microsoft.com/office/drawing/2014/main" id="{9883E33E-4439-D8B5-2522-C9DEB940A39C}"/>
              </a:ext>
            </a:extLst>
          </p:cNvPr>
          <p:cNvSpPr txBox="1">
            <a:spLocks noChangeArrowheads="1"/>
          </p:cNvSpPr>
          <p:nvPr/>
        </p:nvSpPr>
        <p:spPr bwMode="auto">
          <a:xfrm>
            <a:off x="12571411" y="3836860"/>
            <a:ext cx="7254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705" tIns="22353" rIns="44705" bIns="22353">
            <a:spAutoFit/>
          </a:bodyPr>
          <a:lstStyle>
            <a:lvl1pPr defTabSz="2146300" eaLnBrk="0" hangingPunct="0">
              <a:defRPr sz="4200">
                <a:solidFill>
                  <a:schemeClr val="tx1"/>
                </a:solidFill>
                <a:latin typeface="Arial" charset="0"/>
              </a:defRPr>
            </a:lvl1pPr>
            <a:lvl2pPr marL="742950" indent="-285750" defTabSz="2146300" eaLnBrk="0" hangingPunct="0">
              <a:defRPr sz="4200">
                <a:solidFill>
                  <a:schemeClr val="tx1"/>
                </a:solidFill>
                <a:latin typeface="Arial" charset="0"/>
              </a:defRPr>
            </a:lvl2pPr>
            <a:lvl3pPr marL="1143000" indent="-228600" defTabSz="2146300" eaLnBrk="0" hangingPunct="0">
              <a:defRPr sz="4200">
                <a:solidFill>
                  <a:schemeClr val="tx1"/>
                </a:solidFill>
                <a:latin typeface="Arial" charset="0"/>
              </a:defRPr>
            </a:lvl3pPr>
            <a:lvl4pPr marL="1600200" indent="-228600" defTabSz="2146300" eaLnBrk="0" hangingPunct="0">
              <a:defRPr sz="4200">
                <a:solidFill>
                  <a:schemeClr val="tx1"/>
                </a:solidFill>
                <a:latin typeface="Arial" charset="0"/>
              </a:defRPr>
            </a:lvl4pPr>
            <a:lvl5pPr marL="2057400" indent="-228600" defTabSz="2146300" eaLnBrk="0" hangingPunct="0">
              <a:defRPr sz="4200">
                <a:solidFill>
                  <a:schemeClr val="tx1"/>
                </a:solidFill>
                <a:latin typeface="Arial" charset="0"/>
              </a:defRPr>
            </a:lvl5pPr>
            <a:lvl6pPr marL="2514600" indent="-228600" algn="ctr" defTabSz="2146300" eaLnBrk="0" fontAlgn="base" hangingPunct="0">
              <a:spcBef>
                <a:spcPct val="0"/>
              </a:spcBef>
              <a:spcAft>
                <a:spcPct val="0"/>
              </a:spcAft>
              <a:defRPr sz="4200">
                <a:solidFill>
                  <a:schemeClr val="tx1"/>
                </a:solidFill>
                <a:latin typeface="Arial" charset="0"/>
              </a:defRPr>
            </a:lvl6pPr>
            <a:lvl7pPr marL="2971800" indent="-228600" algn="ctr" defTabSz="2146300" eaLnBrk="0" fontAlgn="base" hangingPunct="0">
              <a:spcBef>
                <a:spcPct val="0"/>
              </a:spcBef>
              <a:spcAft>
                <a:spcPct val="0"/>
              </a:spcAft>
              <a:defRPr sz="4200">
                <a:solidFill>
                  <a:schemeClr val="tx1"/>
                </a:solidFill>
                <a:latin typeface="Arial" charset="0"/>
              </a:defRPr>
            </a:lvl7pPr>
            <a:lvl8pPr marL="3429000" indent="-228600" algn="ctr" defTabSz="2146300" eaLnBrk="0" fontAlgn="base" hangingPunct="0">
              <a:spcBef>
                <a:spcPct val="0"/>
              </a:spcBef>
              <a:spcAft>
                <a:spcPct val="0"/>
              </a:spcAft>
              <a:defRPr sz="4200">
                <a:solidFill>
                  <a:schemeClr val="tx1"/>
                </a:solidFill>
                <a:latin typeface="Arial" charset="0"/>
              </a:defRPr>
            </a:lvl8pPr>
            <a:lvl9pPr marL="3886200" indent="-228600" algn="ctr" defTabSz="2146300" eaLnBrk="0" fontAlgn="base" hangingPunct="0">
              <a:spcBef>
                <a:spcPct val="0"/>
              </a:spcBef>
              <a:spcAft>
                <a:spcPct val="0"/>
              </a:spcAft>
              <a:defRPr sz="4200">
                <a:solidFill>
                  <a:schemeClr val="tx1"/>
                </a:solidFill>
                <a:latin typeface="Arial" charset="0"/>
              </a:defRPr>
            </a:lvl9pPr>
          </a:lstStyle>
          <a:p>
            <a:pPr eaLnBrk="1" hangingPunct="1">
              <a:spcBef>
                <a:spcPct val="50000"/>
              </a:spcBef>
            </a:pPr>
            <a:r>
              <a:rPr lang="en-US" altLang="en-US" b="1" dirty="0"/>
              <a:t>Clinical Course</a:t>
            </a:r>
          </a:p>
        </p:txBody>
      </p:sp>
      <p:sp>
        <p:nvSpPr>
          <p:cNvPr id="7" name="TextBox 6">
            <a:extLst>
              <a:ext uri="{FF2B5EF4-FFF2-40B4-BE49-F238E27FC236}">
                <a16:creationId xmlns:a16="http://schemas.microsoft.com/office/drawing/2014/main" id="{AC9EE4AA-EEA3-CEFA-A0E8-5B1435B2C01C}"/>
              </a:ext>
            </a:extLst>
          </p:cNvPr>
          <p:cNvSpPr txBox="1"/>
          <p:nvPr/>
        </p:nvSpPr>
        <p:spPr>
          <a:xfrm>
            <a:off x="640196" y="10503986"/>
            <a:ext cx="9414692" cy="523220"/>
          </a:xfrm>
          <a:prstGeom prst="rect">
            <a:avLst/>
          </a:prstGeom>
          <a:noFill/>
        </p:spPr>
        <p:txBody>
          <a:bodyPr wrap="square" rtlCol="0">
            <a:spAutoFit/>
          </a:bodyPr>
          <a:lstStyle/>
          <a:p>
            <a:r>
              <a:rPr lang="en-US" sz="2800" b="1" i="0" u="none" strike="noStrike" dirty="0">
                <a:solidFill>
                  <a:srgbClr val="212121"/>
                </a:solidFill>
                <a:effectLst/>
                <a:latin typeface="+mn-lt"/>
              </a:rPr>
              <a:t>Table 1 – Labs at Presentation</a:t>
            </a:r>
            <a:endParaRPr lang="en-US" sz="2800" b="1" dirty="0">
              <a:latin typeface="+mn-lt"/>
            </a:endParaRPr>
          </a:p>
        </p:txBody>
      </p:sp>
      <p:sp>
        <p:nvSpPr>
          <p:cNvPr id="11" name="TextBox 10">
            <a:extLst>
              <a:ext uri="{FF2B5EF4-FFF2-40B4-BE49-F238E27FC236}">
                <a16:creationId xmlns:a16="http://schemas.microsoft.com/office/drawing/2014/main" id="{17CBD771-500A-B504-523E-EC44D4216317}"/>
              </a:ext>
            </a:extLst>
          </p:cNvPr>
          <p:cNvSpPr txBox="1"/>
          <p:nvPr/>
        </p:nvSpPr>
        <p:spPr>
          <a:xfrm>
            <a:off x="11559349" y="13176820"/>
            <a:ext cx="9414692" cy="523220"/>
          </a:xfrm>
          <a:prstGeom prst="rect">
            <a:avLst/>
          </a:prstGeom>
          <a:noFill/>
        </p:spPr>
        <p:txBody>
          <a:bodyPr wrap="square" rtlCol="0">
            <a:spAutoFit/>
          </a:bodyPr>
          <a:lstStyle/>
          <a:p>
            <a:r>
              <a:rPr lang="en-US" sz="2800" b="1" i="0" u="none" strike="noStrike" dirty="0">
                <a:solidFill>
                  <a:srgbClr val="212121"/>
                </a:solidFill>
                <a:effectLst/>
                <a:latin typeface="+mn-lt"/>
              </a:rPr>
              <a:t>Table 2 – Genetic testing</a:t>
            </a:r>
            <a:endParaRPr lang="en-US" sz="2800" b="1" dirty="0">
              <a:latin typeface="+mn-lt"/>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1463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1463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5367</TotalTime>
  <Words>653</Words>
  <Application>Microsoft Macintosh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Aptos</vt:lpstr>
      <vt:lpstr>Arial</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180x90 cm horizontal poster template</dc:title>
  <dc:creator>Ethan Shulda;www.postersession.com</dc:creator>
  <cp:keywords>www.postersession.com</cp:keywords>
  <dc:description>©MegaPrint Inc. 2009-2015</dc:description>
  <cp:lastModifiedBy>Neha Garg, MD</cp:lastModifiedBy>
  <cp:revision>39</cp:revision>
  <dcterms:created xsi:type="dcterms:W3CDTF">2008-12-04T00:20:37Z</dcterms:created>
  <dcterms:modified xsi:type="dcterms:W3CDTF">2024-03-27T17:34:36Z</dcterms:modified>
</cp:coreProperties>
</file>